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57" r:id="rId4"/>
    <p:sldId id="258" r:id="rId5"/>
    <p:sldId id="259" r:id="rId6"/>
    <p:sldId id="260" r:id="rId7"/>
    <p:sldId id="270" r:id="rId8"/>
    <p:sldId id="261" r:id="rId9"/>
    <p:sldId id="262" r:id="rId10"/>
    <p:sldId id="263" r:id="rId11"/>
    <p:sldId id="264" r:id="rId12"/>
    <p:sldId id="265" r:id="rId13"/>
    <p:sldId id="272" r:id="rId14"/>
    <p:sldId id="267" r:id="rId15"/>
    <p:sldId id="268" r:id="rId16"/>
    <p:sldId id="266"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6" d="100"/>
          <a:sy n="76" d="100"/>
        </p:scale>
        <p:origin x="2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FE000-5601-4670-899F-A73E1C8DE650}" type="doc">
      <dgm:prSet loTypeId="urn:microsoft.com/office/officeart/2016/7/layout/HexagonTimeline" loCatId="process" qsTypeId="urn:microsoft.com/office/officeart/2005/8/quickstyle/simple2" qsCatId="simple" csTypeId="urn:microsoft.com/office/officeart/2005/8/colors/colorful5" csCatId="colorful" phldr="1"/>
      <dgm:spPr/>
      <dgm:t>
        <a:bodyPr/>
        <a:lstStyle/>
        <a:p>
          <a:endParaRPr lang="en-US"/>
        </a:p>
      </dgm:t>
    </dgm:pt>
    <dgm:pt modelId="{864CC972-86B2-4063-B1B2-F4D26767EC69}">
      <dgm:prSet/>
      <dgm:spPr/>
      <dgm:t>
        <a:bodyPr/>
        <a:lstStyle/>
        <a:p>
          <a:r>
            <a:rPr lang="en-US"/>
            <a:t>1980s</a:t>
          </a:r>
        </a:p>
      </dgm:t>
    </dgm:pt>
    <dgm:pt modelId="{279F7B1A-5E27-48B9-BBBB-0AFEA16F8399}" type="parTrans" cxnId="{1F2B1A35-710D-42DD-A7C1-0370B8108C60}">
      <dgm:prSet/>
      <dgm:spPr/>
      <dgm:t>
        <a:bodyPr/>
        <a:lstStyle/>
        <a:p>
          <a:endParaRPr lang="en-US"/>
        </a:p>
      </dgm:t>
    </dgm:pt>
    <dgm:pt modelId="{687D899B-8E76-40C3-838E-02979CE26613}" type="sibTrans" cxnId="{1F2B1A35-710D-42DD-A7C1-0370B8108C60}">
      <dgm:prSet/>
      <dgm:spPr/>
      <dgm:t>
        <a:bodyPr/>
        <a:lstStyle/>
        <a:p>
          <a:endParaRPr lang="en-US"/>
        </a:p>
      </dgm:t>
    </dgm:pt>
    <dgm:pt modelId="{BA8C1E39-FEE1-47BA-A149-8CCCDB5BBBFE}">
      <dgm:prSet/>
      <dgm:spPr/>
      <dgm:t>
        <a:bodyPr/>
        <a:lstStyle/>
        <a:p>
          <a:r>
            <a:rPr lang="en-US"/>
            <a:t>Starting from the first years of the new library tax in the mid-80s, homeowners  and business owners have complained of mistakes in their tax bill.</a:t>
          </a:r>
        </a:p>
      </dgm:t>
    </dgm:pt>
    <dgm:pt modelId="{5597E7BC-997C-4205-A4B8-EDC20E30AFDA}" type="parTrans" cxnId="{BC62152B-841D-41B0-BF15-C2633AAF8B5A}">
      <dgm:prSet/>
      <dgm:spPr/>
      <dgm:t>
        <a:bodyPr/>
        <a:lstStyle/>
        <a:p>
          <a:endParaRPr lang="en-US"/>
        </a:p>
      </dgm:t>
    </dgm:pt>
    <dgm:pt modelId="{2E831EF6-0BB1-49D6-A47E-00E303893DF3}" type="sibTrans" cxnId="{BC62152B-841D-41B0-BF15-C2633AAF8B5A}">
      <dgm:prSet/>
      <dgm:spPr/>
      <dgm:t>
        <a:bodyPr/>
        <a:lstStyle/>
        <a:p>
          <a:endParaRPr lang="en-US"/>
        </a:p>
      </dgm:t>
    </dgm:pt>
    <dgm:pt modelId="{545BF455-1421-41C7-A807-09832182D51E}">
      <dgm:prSet/>
      <dgm:spPr/>
      <dgm:t>
        <a:bodyPr/>
        <a:lstStyle/>
        <a:p>
          <a:r>
            <a:rPr lang="en-US"/>
            <a:t>2002</a:t>
          </a:r>
        </a:p>
      </dgm:t>
    </dgm:pt>
    <dgm:pt modelId="{A4510813-538D-423E-9C25-46018DE034BF}" type="parTrans" cxnId="{DEDDAC6D-A144-4FBC-8569-9C64C007E9B3}">
      <dgm:prSet/>
      <dgm:spPr/>
      <dgm:t>
        <a:bodyPr/>
        <a:lstStyle/>
        <a:p>
          <a:endParaRPr lang="en-US"/>
        </a:p>
      </dgm:t>
    </dgm:pt>
    <dgm:pt modelId="{5B10CDEF-3DAC-4A47-B0C5-9B5EE3A10BB9}" type="sibTrans" cxnId="{DEDDAC6D-A144-4FBC-8569-9C64C007E9B3}">
      <dgm:prSet/>
      <dgm:spPr/>
      <dgm:t>
        <a:bodyPr/>
        <a:lstStyle/>
        <a:p>
          <a:endParaRPr lang="en-US"/>
        </a:p>
      </dgm:t>
    </dgm:pt>
    <dgm:pt modelId="{A00167FE-5CFB-4569-AB1F-0D1C318BB21F}">
      <dgm:prSet/>
      <dgm:spPr/>
      <dgm:t>
        <a:bodyPr/>
        <a:lstStyle/>
        <a:p>
          <a:r>
            <a:rPr lang="en-US" dirty="0"/>
            <a:t>Complaints from concerned citizens in 2002 uncovered underassessments and led the city to do a tax assessments audit.  A small sample size (23 parcels)was corrected and back-billed.</a:t>
          </a:r>
        </a:p>
      </dgm:t>
    </dgm:pt>
    <dgm:pt modelId="{2D06DE85-3DA6-4101-80D0-43F729722181}" type="parTrans" cxnId="{AFE5A033-ABBF-4B73-A0B0-AD25B28A9962}">
      <dgm:prSet/>
      <dgm:spPr/>
      <dgm:t>
        <a:bodyPr/>
        <a:lstStyle/>
        <a:p>
          <a:endParaRPr lang="en-US"/>
        </a:p>
      </dgm:t>
    </dgm:pt>
    <dgm:pt modelId="{11655C86-D0AA-4584-9F61-4DD045871EC5}" type="sibTrans" cxnId="{AFE5A033-ABBF-4B73-A0B0-AD25B28A9962}">
      <dgm:prSet/>
      <dgm:spPr/>
      <dgm:t>
        <a:bodyPr/>
        <a:lstStyle/>
        <a:p>
          <a:endParaRPr lang="en-US"/>
        </a:p>
      </dgm:t>
    </dgm:pt>
    <dgm:pt modelId="{D0AD68FD-6A38-4E51-B3B5-DAB902B32F6D}">
      <dgm:prSet/>
      <dgm:spPr/>
      <dgm:t>
        <a:bodyPr/>
        <a:lstStyle/>
        <a:p>
          <a:r>
            <a:rPr lang="en-US"/>
            <a:t>2019</a:t>
          </a:r>
        </a:p>
      </dgm:t>
    </dgm:pt>
    <dgm:pt modelId="{2AE64B89-CA19-46DD-9522-42EE124C1C4D}" type="parTrans" cxnId="{710A7566-EC14-4B82-8518-A6F5EAFEC000}">
      <dgm:prSet/>
      <dgm:spPr/>
      <dgm:t>
        <a:bodyPr/>
        <a:lstStyle/>
        <a:p>
          <a:endParaRPr lang="en-US"/>
        </a:p>
      </dgm:t>
    </dgm:pt>
    <dgm:pt modelId="{E15D14C1-E9B7-46CA-A13A-F3D4E7CA8C69}" type="sibTrans" cxnId="{710A7566-EC14-4B82-8518-A6F5EAFEC000}">
      <dgm:prSet/>
      <dgm:spPr/>
      <dgm:t>
        <a:bodyPr/>
        <a:lstStyle/>
        <a:p>
          <a:endParaRPr lang="en-US"/>
        </a:p>
      </dgm:t>
    </dgm:pt>
    <dgm:pt modelId="{9A41207E-E6CD-4CB8-A30B-A80273CFF341}">
      <dgm:prSet/>
      <dgm:spPr/>
      <dgm:t>
        <a:bodyPr/>
        <a:lstStyle/>
        <a:p>
          <a:r>
            <a:rPr lang="en-US"/>
            <a:t>In 2019, concerned taxpayers uncovered overcharges and vast numbers of undercharges.</a:t>
          </a:r>
        </a:p>
      </dgm:t>
    </dgm:pt>
    <dgm:pt modelId="{8142D236-0C9A-4F8F-86F7-B97B38BC8DDB}" type="parTrans" cxnId="{854ADF9E-CBFB-485C-9DB8-21FEF93F2652}">
      <dgm:prSet/>
      <dgm:spPr/>
      <dgm:t>
        <a:bodyPr/>
        <a:lstStyle/>
        <a:p>
          <a:endParaRPr lang="en-US"/>
        </a:p>
      </dgm:t>
    </dgm:pt>
    <dgm:pt modelId="{1B88854A-E7AB-49DA-90E0-329C211552EA}" type="sibTrans" cxnId="{854ADF9E-CBFB-485C-9DB8-21FEF93F2652}">
      <dgm:prSet/>
      <dgm:spPr/>
      <dgm:t>
        <a:bodyPr/>
        <a:lstStyle/>
        <a:p>
          <a:endParaRPr lang="en-US"/>
        </a:p>
      </dgm:t>
    </dgm:pt>
    <dgm:pt modelId="{CD493EE4-CDD8-4287-A58F-7351906C699C}" type="pres">
      <dgm:prSet presAssocID="{BE3FE000-5601-4670-899F-A73E1C8DE650}" presName="Name0" presStyleCnt="0">
        <dgm:presLayoutVars>
          <dgm:chMax/>
          <dgm:chPref/>
          <dgm:animLvl val="lvl"/>
        </dgm:presLayoutVars>
      </dgm:prSet>
      <dgm:spPr/>
    </dgm:pt>
    <dgm:pt modelId="{ED365D9D-B115-4915-82AF-15C046D6689A}" type="pres">
      <dgm:prSet presAssocID="{864CC972-86B2-4063-B1B2-F4D26767EC69}" presName="composite" presStyleCnt="0"/>
      <dgm:spPr/>
    </dgm:pt>
    <dgm:pt modelId="{C7332A09-A493-40B0-883F-FA5559FAF546}" type="pres">
      <dgm:prSet presAssocID="{864CC972-86B2-4063-B1B2-F4D26767EC69}" presName="Parent1" presStyleLbl="alignNode1" presStyleIdx="0" presStyleCnt="3">
        <dgm:presLayoutVars>
          <dgm:chMax val="1"/>
          <dgm:chPref val="1"/>
          <dgm:bulletEnabled val="1"/>
        </dgm:presLayoutVars>
      </dgm:prSet>
      <dgm:spPr/>
    </dgm:pt>
    <dgm:pt modelId="{A6575694-9A1F-4E82-8C5D-97911D8A93A4}" type="pres">
      <dgm:prSet presAssocID="{864CC972-86B2-4063-B1B2-F4D26767EC69}" presName="Childtext1" presStyleLbl="revTx" presStyleIdx="0" presStyleCnt="3">
        <dgm:presLayoutVars>
          <dgm:chMax val="0"/>
          <dgm:chPref val="0"/>
          <dgm:bulletEnabled/>
        </dgm:presLayoutVars>
      </dgm:prSet>
      <dgm:spPr/>
    </dgm:pt>
    <dgm:pt modelId="{3FAE01E8-E0D0-423D-9B56-FE9A54656719}" type="pres">
      <dgm:prSet presAssocID="{864CC972-86B2-4063-B1B2-F4D26767EC69}" presName="ConnectLine" presStyleLbl="sibTrans1D1" presStyleIdx="0" presStyleCnt="3"/>
      <dgm:spPr>
        <a:noFill/>
        <a:ln w="12700" cap="flat" cmpd="sng" algn="ctr">
          <a:solidFill>
            <a:schemeClr val="accent5">
              <a:hueOff val="0"/>
              <a:satOff val="0"/>
              <a:lumOff val="0"/>
              <a:alphaOff val="0"/>
            </a:schemeClr>
          </a:solidFill>
          <a:prstDash val="dash"/>
          <a:miter lim="800000"/>
        </a:ln>
        <a:effectLst/>
      </dgm:spPr>
    </dgm:pt>
    <dgm:pt modelId="{1AB4BDEA-2A86-4F2A-B7CD-ECD874F221CA}" type="pres">
      <dgm:prSet presAssocID="{864CC972-86B2-4063-B1B2-F4D26767EC69}" presName="ConnectLineEnd" presStyleLbl="node1" presStyleIdx="0" presStyleCnt="3"/>
      <dgm:spPr/>
    </dgm:pt>
    <dgm:pt modelId="{9CCB423E-E08F-4E1F-9163-B7D4DDBC5024}" type="pres">
      <dgm:prSet presAssocID="{864CC972-86B2-4063-B1B2-F4D26767EC69}" presName="EmptyPane" presStyleCnt="0"/>
      <dgm:spPr/>
    </dgm:pt>
    <dgm:pt modelId="{52598100-3D80-4A75-B65C-59FBCDADE689}" type="pres">
      <dgm:prSet presAssocID="{687D899B-8E76-40C3-838E-02979CE26613}" presName="spaceBetweenRectangles" presStyleLbl="fgAcc1" presStyleIdx="0" presStyleCnt="2"/>
      <dgm:spPr/>
    </dgm:pt>
    <dgm:pt modelId="{0CA47958-8A26-4888-A375-194F37ABCC15}" type="pres">
      <dgm:prSet presAssocID="{545BF455-1421-41C7-A807-09832182D51E}" presName="composite" presStyleCnt="0"/>
      <dgm:spPr/>
    </dgm:pt>
    <dgm:pt modelId="{46B2523D-8331-40A9-A86A-CA4CC4366363}" type="pres">
      <dgm:prSet presAssocID="{545BF455-1421-41C7-A807-09832182D51E}" presName="Parent1" presStyleLbl="alignNode1" presStyleIdx="1" presStyleCnt="3">
        <dgm:presLayoutVars>
          <dgm:chMax val="1"/>
          <dgm:chPref val="1"/>
          <dgm:bulletEnabled val="1"/>
        </dgm:presLayoutVars>
      </dgm:prSet>
      <dgm:spPr/>
    </dgm:pt>
    <dgm:pt modelId="{35B4F28E-2252-4CE3-9680-1B52D311C232}" type="pres">
      <dgm:prSet presAssocID="{545BF455-1421-41C7-A807-09832182D51E}" presName="Childtext1" presStyleLbl="revTx" presStyleIdx="1" presStyleCnt="3">
        <dgm:presLayoutVars>
          <dgm:chMax val="0"/>
          <dgm:chPref val="0"/>
          <dgm:bulletEnabled/>
        </dgm:presLayoutVars>
      </dgm:prSet>
      <dgm:spPr/>
    </dgm:pt>
    <dgm:pt modelId="{3D4D2CE5-C080-437D-9A3A-319AA62E8B9F}" type="pres">
      <dgm:prSet presAssocID="{545BF455-1421-41C7-A807-09832182D51E}" presName="ConnectLine" presStyleLbl="sibTrans1D1" presStyleIdx="1" presStyleCnt="3"/>
      <dgm:spPr>
        <a:noFill/>
        <a:ln w="12700" cap="flat" cmpd="sng" algn="ctr">
          <a:solidFill>
            <a:schemeClr val="accent5">
              <a:hueOff val="-3379271"/>
              <a:satOff val="-8710"/>
              <a:lumOff val="-5883"/>
              <a:alphaOff val="0"/>
            </a:schemeClr>
          </a:solidFill>
          <a:prstDash val="dash"/>
          <a:miter lim="800000"/>
        </a:ln>
        <a:effectLst/>
      </dgm:spPr>
    </dgm:pt>
    <dgm:pt modelId="{BCC6E0B7-77C5-4660-9652-9B872A51F39A}" type="pres">
      <dgm:prSet presAssocID="{545BF455-1421-41C7-A807-09832182D51E}" presName="ConnectLineEnd" presStyleLbl="node1" presStyleIdx="1" presStyleCnt="3"/>
      <dgm:spPr/>
    </dgm:pt>
    <dgm:pt modelId="{CAF1B544-6DC9-4700-8332-F30776C54FE4}" type="pres">
      <dgm:prSet presAssocID="{545BF455-1421-41C7-A807-09832182D51E}" presName="EmptyPane" presStyleCnt="0"/>
      <dgm:spPr/>
    </dgm:pt>
    <dgm:pt modelId="{1F66B592-A64B-4C9F-B0C7-7923A8FA1AE2}" type="pres">
      <dgm:prSet presAssocID="{5B10CDEF-3DAC-4A47-B0C5-9B5EE3A10BB9}" presName="spaceBetweenRectangles" presStyleLbl="fgAcc1" presStyleIdx="1" presStyleCnt="2"/>
      <dgm:spPr/>
    </dgm:pt>
    <dgm:pt modelId="{2875988E-FDED-480C-8C63-72E4CCC825D2}" type="pres">
      <dgm:prSet presAssocID="{D0AD68FD-6A38-4E51-B3B5-DAB902B32F6D}" presName="composite" presStyleCnt="0"/>
      <dgm:spPr/>
    </dgm:pt>
    <dgm:pt modelId="{3F989F9F-8BCB-4678-9E2A-2D59F6C26838}" type="pres">
      <dgm:prSet presAssocID="{D0AD68FD-6A38-4E51-B3B5-DAB902B32F6D}" presName="Parent1" presStyleLbl="alignNode1" presStyleIdx="2" presStyleCnt="3">
        <dgm:presLayoutVars>
          <dgm:chMax val="1"/>
          <dgm:chPref val="1"/>
          <dgm:bulletEnabled val="1"/>
        </dgm:presLayoutVars>
      </dgm:prSet>
      <dgm:spPr/>
    </dgm:pt>
    <dgm:pt modelId="{EB55714F-0D3E-40C8-A58D-FA986962190B}" type="pres">
      <dgm:prSet presAssocID="{D0AD68FD-6A38-4E51-B3B5-DAB902B32F6D}" presName="Childtext1" presStyleLbl="revTx" presStyleIdx="2" presStyleCnt="3">
        <dgm:presLayoutVars>
          <dgm:chMax val="0"/>
          <dgm:chPref val="0"/>
          <dgm:bulletEnabled/>
        </dgm:presLayoutVars>
      </dgm:prSet>
      <dgm:spPr/>
    </dgm:pt>
    <dgm:pt modelId="{005F4C93-6B46-409C-8BCB-1048356644FE}" type="pres">
      <dgm:prSet presAssocID="{D0AD68FD-6A38-4E51-B3B5-DAB902B32F6D}" presName="ConnectLine" presStyleLbl="sibTrans1D1" presStyleIdx="2" presStyleCnt="3"/>
      <dgm:spPr>
        <a:noFill/>
        <a:ln w="12700" cap="flat" cmpd="sng" algn="ctr">
          <a:solidFill>
            <a:schemeClr val="accent5">
              <a:hueOff val="-6758543"/>
              <a:satOff val="-17419"/>
              <a:lumOff val="-11765"/>
              <a:alphaOff val="0"/>
            </a:schemeClr>
          </a:solidFill>
          <a:prstDash val="dash"/>
          <a:miter lim="800000"/>
        </a:ln>
        <a:effectLst/>
      </dgm:spPr>
    </dgm:pt>
    <dgm:pt modelId="{1719E979-B51A-4E4B-BE6E-CC3B1A63695B}" type="pres">
      <dgm:prSet presAssocID="{D0AD68FD-6A38-4E51-B3B5-DAB902B32F6D}" presName="ConnectLineEnd" presStyleLbl="node1" presStyleIdx="2" presStyleCnt="3"/>
      <dgm:spPr/>
    </dgm:pt>
    <dgm:pt modelId="{7B53E936-6893-4F31-88E6-11A8BC1B3CDF}" type="pres">
      <dgm:prSet presAssocID="{D0AD68FD-6A38-4E51-B3B5-DAB902B32F6D}" presName="EmptyPane" presStyleCnt="0"/>
      <dgm:spPr/>
    </dgm:pt>
  </dgm:ptLst>
  <dgm:cxnLst>
    <dgm:cxn modelId="{83405B14-EBC2-4BB5-9482-3AC2527B8AF5}" type="presOf" srcId="{D0AD68FD-6A38-4E51-B3B5-DAB902B32F6D}" destId="{3F989F9F-8BCB-4678-9E2A-2D59F6C26838}" srcOrd="0" destOrd="0" presId="urn:microsoft.com/office/officeart/2016/7/layout/HexagonTimeline"/>
    <dgm:cxn modelId="{BC62152B-841D-41B0-BF15-C2633AAF8B5A}" srcId="{864CC972-86B2-4063-B1B2-F4D26767EC69}" destId="{BA8C1E39-FEE1-47BA-A149-8CCCDB5BBBFE}" srcOrd="0" destOrd="0" parTransId="{5597E7BC-997C-4205-A4B8-EDC20E30AFDA}" sibTransId="{2E831EF6-0BB1-49D6-A47E-00E303893DF3}"/>
    <dgm:cxn modelId="{AFE5A033-ABBF-4B73-A0B0-AD25B28A9962}" srcId="{545BF455-1421-41C7-A807-09832182D51E}" destId="{A00167FE-5CFB-4569-AB1F-0D1C318BB21F}" srcOrd="0" destOrd="0" parTransId="{2D06DE85-3DA6-4101-80D0-43F729722181}" sibTransId="{11655C86-D0AA-4584-9F61-4DD045871EC5}"/>
    <dgm:cxn modelId="{1F2B1A35-710D-42DD-A7C1-0370B8108C60}" srcId="{BE3FE000-5601-4670-899F-A73E1C8DE650}" destId="{864CC972-86B2-4063-B1B2-F4D26767EC69}" srcOrd="0" destOrd="0" parTransId="{279F7B1A-5E27-48B9-BBBB-0AFEA16F8399}" sibTransId="{687D899B-8E76-40C3-838E-02979CE26613}"/>
    <dgm:cxn modelId="{A49EA844-91FC-4789-BC41-1658AC97D377}" type="presOf" srcId="{864CC972-86B2-4063-B1B2-F4D26767EC69}" destId="{C7332A09-A493-40B0-883F-FA5559FAF546}" srcOrd="0" destOrd="0" presId="urn:microsoft.com/office/officeart/2016/7/layout/HexagonTimeline"/>
    <dgm:cxn modelId="{710A7566-EC14-4B82-8518-A6F5EAFEC000}" srcId="{BE3FE000-5601-4670-899F-A73E1C8DE650}" destId="{D0AD68FD-6A38-4E51-B3B5-DAB902B32F6D}" srcOrd="2" destOrd="0" parTransId="{2AE64B89-CA19-46DD-9522-42EE124C1C4D}" sibTransId="{E15D14C1-E9B7-46CA-A13A-F3D4E7CA8C69}"/>
    <dgm:cxn modelId="{DEDDAC6D-A144-4FBC-8569-9C64C007E9B3}" srcId="{BE3FE000-5601-4670-899F-A73E1C8DE650}" destId="{545BF455-1421-41C7-A807-09832182D51E}" srcOrd="1" destOrd="0" parTransId="{A4510813-538D-423E-9C25-46018DE034BF}" sibTransId="{5B10CDEF-3DAC-4A47-B0C5-9B5EE3A10BB9}"/>
    <dgm:cxn modelId="{52E34C7D-3D59-4D71-BE42-7B52573E6474}" type="presOf" srcId="{545BF455-1421-41C7-A807-09832182D51E}" destId="{46B2523D-8331-40A9-A86A-CA4CC4366363}" srcOrd="0" destOrd="0" presId="urn:microsoft.com/office/officeart/2016/7/layout/HexagonTimeline"/>
    <dgm:cxn modelId="{3B934D91-818A-40AB-92E9-EEE92C8F1EB0}" type="presOf" srcId="{A00167FE-5CFB-4569-AB1F-0D1C318BB21F}" destId="{35B4F28E-2252-4CE3-9680-1B52D311C232}" srcOrd="0" destOrd="0" presId="urn:microsoft.com/office/officeart/2016/7/layout/HexagonTimeline"/>
    <dgm:cxn modelId="{22C19295-506B-4FAF-80BA-A1AB93D8E9BB}" type="presOf" srcId="{9A41207E-E6CD-4CB8-A30B-A80273CFF341}" destId="{EB55714F-0D3E-40C8-A58D-FA986962190B}" srcOrd="0" destOrd="0" presId="urn:microsoft.com/office/officeart/2016/7/layout/HexagonTimeline"/>
    <dgm:cxn modelId="{854ADF9E-CBFB-485C-9DB8-21FEF93F2652}" srcId="{D0AD68FD-6A38-4E51-B3B5-DAB902B32F6D}" destId="{9A41207E-E6CD-4CB8-A30B-A80273CFF341}" srcOrd="0" destOrd="0" parTransId="{8142D236-0C9A-4F8F-86F7-B97B38BC8DDB}" sibTransId="{1B88854A-E7AB-49DA-90E0-329C211552EA}"/>
    <dgm:cxn modelId="{3524CDC5-8A81-41B7-B44D-0BD027ACFC51}" type="presOf" srcId="{BE3FE000-5601-4670-899F-A73E1C8DE650}" destId="{CD493EE4-CDD8-4287-A58F-7351906C699C}" srcOrd="0" destOrd="0" presId="urn:microsoft.com/office/officeart/2016/7/layout/HexagonTimeline"/>
    <dgm:cxn modelId="{694C45EF-6BE2-4040-93F2-649183AC1C7A}" type="presOf" srcId="{BA8C1E39-FEE1-47BA-A149-8CCCDB5BBBFE}" destId="{A6575694-9A1F-4E82-8C5D-97911D8A93A4}" srcOrd="0" destOrd="0" presId="urn:microsoft.com/office/officeart/2016/7/layout/HexagonTimeline"/>
    <dgm:cxn modelId="{A030B7BB-1EEA-431A-9C5B-20FEDD22ED65}" type="presParOf" srcId="{CD493EE4-CDD8-4287-A58F-7351906C699C}" destId="{ED365D9D-B115-4915-82AF-15C046D6689A}" srcOrd="0" destOrd="0" presId="urn:microsoft.com/office/officeart/2016/7/layout/HexagonTimeline"/>
    <dgm:cxn modelId="{93262814-E5FE-4582-92BA-D45F12D8725C}" type="presParOf" srcId="{ED365D9D-B115-4915-82AF-15C046D6689A}" destId="{C7332A09-A493-40B0-883F-FA5559FAF546}" srcOrd="0" destOrd="0" presId="urn:microsoft.com/office/officeart/2016/7/layout/HexagonTimeline"/>
    <dgm:cxn modelId="{DB21E2A5-427B-407C-A5C7-7C029A975844}" type="presParOf" srcId="{ED365D9D-B115-4915-82AF-15C046D6689A}" destId="{A6575694-9A1F-4E82-8C5D-97911D8A93A4}" srcOrd="1" destOrd="0" presId="urn:microsoft.com/office/officeart/2016/7/layout/HexagonTimeline"/>
    <dgm:cxn modelId="{B07AB177-6817-403E-B6A0-AF0F88B27C22}" type="presParOf" srcId="{ED365D9D-B115-4915-82AF-15C046D6689A}" destId="{3FAE01E8-E0D0-423D-9B56-FE9A54656719}" srcOrd="2" destOrd="0" presId="urn:microsoft.com/office/officeart/2016/7/layout/HexagonTimeline"/>
    <dgm:cxn modelId="{33DAC896-9BE1-4CB6-8E26-AF730B58838F}" type="presParOf" srcId="{ED365D9D-B115-4915-82AF-15C046D6689A}" destId="{1AB4BDEA-2A86-4F2A-B7CD-ECD874F221CA}" srcOrd="3" destOrd="0" presId="urn:microsoft.com/office/officeart/2016/7/layout/HexagonTimeline"/>
    <dgm:cxn modelId="{8F6D8FC7-9020-43A4-9A43-69E7215F72FA}" type="presParOf" srcId="{ED365D9D-B115-4915-82AF-15C046D6689A}" destId="{9CCB423E-E08F-4E1F-9163-B7D4DDBC5024}" srcOrd="4" destOrd="0" presId="urn:microsoft.com/office/officeart/2016/7/layout/HexagonTimeline"/>
    <dgm:cxn modelId="{C9649185-7651-4B7B-A0BF-8D17AF0BED4C}" type="presParOf" srcId="{CD493EE4-CDD8-4287-A58F-7351906C699C}" destId="{52598100-3D80-4A75-B65C-59FBCDADE689}" srcOrd="1" destOrd="0" presId="urn:microsoft.com/office/officeart/2016/7/layout/HexagonTimeline"/>
    <dgm:cxn modelId="{4D7C9160-9879-465E-B4DC-9EAA6686D9A4}" type="presParOf" srcId="{CD493EE4-CDD8-4287-A58F-7351906C699C}" destId="{0CA47958-8A26-4888-A375-194F37ABCC15}" srcOrd="2" destOrd="0" presId="urn:microsoft.com/office/officeart/2016/7/layout/HexagonTimeline"/>
    <dgm:cxn modelId="{221D3223-7929-49B0-B565-2E77FAF568D2}" type="presParOf" srcId="{0CA47958-8A26-4888-A375-194F37ABCC15}" destId="{46B2523D-8331-40A9-A86A-CA4CC4366363}" srcOrd="0" destOrd="0" presId="urn:microsoft.com/office/officeart/2016/7/layout/HexagonTimeline"/>
    <dgm:cxn modelId="{CBABB25F-910D-4C27-909D-4B14658E8EAA}" type="presParOf" srcId="{0CA47958-8A26-4888-A375-194F37ABCC15}" destId="{35B4F28E-2252-4CE3-9680-1B52D311C232}" srcOrd="1" destOrd="0" presId="urn:microsoft.com/office/officeart/2016/7/layout/HexagonTimeline"/>
    <dgm:cxn modelId="{78299A02-1495-4147-A7EB-2E3F49028B89}" type="presParOf" srcId="{0CA47958-8A26-4888-A375-194F37ABCC15}" destId="{3D4D2CE5-C080-437D-9A3A-319AA62E8B9F}" srcOrd="2" destOrd="0" presId="urn:microsoft.com/office/officeart/2016/7/layout/HexagonTimeline"/>
    <dgm:cxn modelId="{93F88FA4-FF2F-488B-8777-45D67E402CD7}" type="presParOf" srcId="{0CA47958-8A26-4888-A375-194F37ABCC15}" destId="{BCC6E0B7-77C5-4660-9652-9B872A51F39A}" srcOrd="3" destOrd="0" presId="urn:microsoft.com/office/officeart/2016/7/layout/HexagonTimeline"/>
    <dgm:cxn modelId="{48979CE4-0898-41D0-9470-EF47A9CC0683}" type="presParOf" srcId="{0CA47958-8A26-4888-A375-194F37ABCC15}" destId="{CAF1B544-6DC9-4700-8332-F30776C54FE4}" srcOrd="4" destOrd="0" presId="urn:microsoft.com/office/officeart/2016/7/layout/HexagonTimeline"/>
    <dgm:cxn modelId="{0A9F9A3B-44D0-47D1-8A3C-4BBBD70F44A8}" type="presParOf" srcId="{CD493EE4-CDD8-4287-A58F-7351906C699C}" destId="{1F66B592-A64B-4C9F-B0C7-7923A8FA1AE2}" srcOrd="3" destOrd="0" presId="urn:microsoft.com/office/officeart/2016/7/layout/HexagonTimeline"/>
    <dgm:cxn modelId="{DD27E3CD-2D37-437F-A4A5-587AF611F5BC}" type="presParOf" srcId="{CD493EE4-CDD8-4287-A58F-7351906C699C}" destId="{2875988E-FDED-480C-8C63-72E4CCC825D2}" srcOrd="4" destOrd="0" presId="urn:microsoft.com/office/officeart/2016/7/layout/HexagonTimeline"/>
    <dgm:cxn modelId="{1D3B43B7-334C-4295-B8D8-6A77C6943387}" type="presParOf" srcId="{2875988E-FDED-480C-8C63-72E4CCC825D2}" destId="{3F989F9F-8BCB-4678-9E2A-2D59F6C26838}" srcOrd="0" destOrd="0" presId="urn:microsoft.com/office/officeart/2016/7/layout/HexagonTimeline"/>
    <dgm:cxn modelId="{8E0EE0B3-426E-45B8-A5F1-8AD755032C43}" type="presParOf" srcId="{2875988E-FDED-480C-8C63-72E4CCC825D2}" destId="{EB55714F-0D3E-40C8-A58D-FA986962190B}" srcOrd="1" destOrd="0" presId="urn:microsoft.com/office/officeart/2016/7/layout/HexagonTimeline"/>
    <dgm:cxn modelId="{B7AD844B-B52E-4119-861D-36CD4F8D9EB2}" type="presParOf" srcId="{2875988E-FDED-480C-8C63-72E4CCC825D2}" destId="{005F4C93-6B46-409C-8BCB-1048356644FE}" srcOrd="2" destOrd="0" presId="urn:microsoft.com/office/officeart/2016/7/layout/HexagonTimeline"/>
    <dgm:cxn modelId="{B046F9D4-6D6B-4053-8E2B-36F38E343101}" type="presParOf" srcId="{2875988E-FDED-480C-8C63-72E4CCC825D2}" destId="{1719E979-B51A-4E4B-BE6E-CC3B1A63695B}" srcOrd="3" destOrd="0" presId="urn:microsoft.com/office/officeart/2016/7/layout/HexagonTimeline"/>
    <dgm:cxn modelId="{9967CAC1-7E4E-4ED5-A047-0B4F4A67359A}" type="presParOf" srcId="{2875988E-FDED-480C-8C63-72E4CCC825D2}" destId="{7B53E936-6893-4F31-88E6-11A8BC1B3CDF}"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32A09-A493-40B0-883F-FA5559FAF546}">
      <dsp:nvSpPr>
        <dsp:cNvPr id="0" name=""/>
        <dsp:cNvSpPr/>
      </dsp:nvSpPr>
      <dsp:spPr>
        <a:xfrm>
          <a:off x="165141" y="1665584"/>
          <a:ext cx="840496" cy="454250"/>
        </a:xfrm>
        <a:prstGeom prst="homePlate">
          <a:avLst>
            <a:gd name="adj" fmla="val 4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1980s</a:t>
          </a:r>
        </a:p>
      </dsp:txBody>
      <dsp:txXfrm>
        <a:off x="165141" y="1665584"/>
        <a:ext cx="749646" cy="454250"/>
      </dsp:txXfrm>
    </dsp:sp>
    <dsp:sp modelId="{A6575694-9A1F-4E82-8C5D-97911D8A93A4}">
      <dsp:nvSpPr>
        <dsp:cNvPr id="0" name=""/>
        <dsp:cNvSpPr/>
      </dsp:nvSpPr>
      <dsp:spPr>
        <a:xfrm>
          <a:off x="1711" y="0"/>
          <a:ext cx="1167356" cy="1211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Starting from the first years of the new library tax in the mid-80s, homeowners  and business owners have complained of mistakes in their tax bill.</a:t>
          </a:r>
        </a:p>
      </dsp:txBody>
      <dsp:txXfrm>
        <a:off x="1711" y="0"/>
        <a:ext cx="1167356" cy="1211334"/>
      </dsp:txXfrm>
    </dsp:sp>
    <dsp:sp modelId="{52598100-3D80-4A75-B65C-59FBCDADE689}">
      <dsp:nvSpPr>
        <dsp:cNvPr id="0" name=""/>
        <dsp:cNvSpPr/>
      </dsp:nvSpPr>
      <dsp:spPr>
        <a:xfrm>
          <a:off x="1005638" y="1892709"/>
          <a:ext cx="326859" cy="0"/>
        </a:xfrm>
        <a:custGeom>
          <a:avLst/>
          <a:gdLst/>
          <a:ahLst/>
          <a:cxnLst/>
          <a:rect l="0" t="0" r="0" b="0"/>
          <a:pathLst>
            <a:path>
              <a:moveTo>
                <a:pt x="0" y="0"/>
              </a:moveTo>
              <a:lnTo>
                <a:pt x="326859"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E01E8-E0D0-423D-9B56-FE9A54656719}">
      <dsp:nvSpPr>
        <dsp:cNvPr id="0" name=""/>
        <dsp:cNvSpPr/>
      </dsp:nvSpPr>
      <dsp:spPr>
        <a:xfrm>
          <a:off x="585390" y="1287042"/>
          <a:ext cx="0" cy="378541"/>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AB4BDEA-2A86-4F2A-B7CD-ECD874F221CA}">
      <dsp:nvSpPr>
        <dsp:cNvPr id="0" name=""/>
        <dsp:cNvSpPr/>
      </dsp:nvSpPr>
      <dsp:spPr>
        <a:xfrm>
          <a:off x="547535" y="1211334"/>
          <a:ext cx="75708" cy="7570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6B2523D-8331-40A9-A86A-CA4CC4366363}">
      <dsp:nvSpPr>
        <dsp:cNvPr id="0" name=""/>
        <dsp:cNvSpPr/>
      </dsp:nvSpPr>
      <dsp:spPr>
        <a:xfrm>
          <a:off x="1332498" y="1665584"/>
          <a:ext cx="840496" cy="454250"/>
        </a:xfrm>
        <a:prstGeom prst="hexagon">
          <a:avLst>
            <a:gd name="adj" fmla="val 40000"/>
            <a:gd name="vf" fmla="val 11547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2002</a:t>
          </a:r>
        </a:p>
      </dsp:txBody>
      <dsp:txXfrm>
        <a:off x="1463106" y="1736172"/>
        <a:ext cx="579280" cy="313074"/>
      </dsp:txXfrm>
    </dsp:sp>
    <dsp:sp modelId="{35B4F28E-2252-4CE3-9680-1B52D311C232}">
      <dsp:nvSpPr>
        <dsp:cNvPr id="0" name=""/>
        <dsp:cNvSpPr/>
      </dsp:nvSpPr>
      <dsp:spPr>
        <a:xfrm>
          <a:off x="1169068" y="2574084"/>
          <a:ext cx="1167356" cy="1211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dirty="0"/>
            <a:t>Complaints from concerned citizens in 2002 uncovered underassessments and led the city to do a tax assessments audit.  A small sample size (23 parcels)was corrected and back-billed.</a:t>
          </a:r>
        </a:p>
      </dsp:txBody>
      <dsp:txXfrm>
        <a:off x="1169068" y="2574084"/>
        <a:ext cx="1167356" cy="1211334"/>
      </dsp:txXfrm>
    </dsp:sp>
    <dsp:sp modelId="{1F66B592-A64B-4C9F-B0C7-7923A8FA1AE2}">
      <dsp:nvSpPr>
        <dsp:cNvPr id="0" name=""/>
        <dsp:cNvSpPr/>
      </dsp:nvSpPr>
      <dsp:spPr>
        <a:xfrm>
          <a:off x="2172995" y="1892709"/>
          <a:ext cx="326859" cy="0"/>
        </a:xfrm>
        <a:custGeom>
          <a:avLst/>
          <a:gdLst/>
          <a:ahLst/>
          <a:cxnLst/>
          <a:rect l="0" t="0" r="0" b="0"/>
          <a:pathLst>
            <a:path>
              <a:moveTo>
                <a:pt x="0" y="0"/>
              </a:moveTo>
              <a:lnTo>
                <a:pt x="326859" y="0"/>
              </a:lnTo>
            </a:path>
          </a:pathLst>
        </a:custGeom>
        <a:no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4D2CE5-C080-437D-9A3A-319AA62E8B9F}">
      <dsp:nvSpPr>
        <dsp:cNvPr id="0" name=""/>
        <dsp:cNvSpPr/>
      </dsp:nvSpPr>
      <dsp:spPr>
        <a:xfrm>
          <a:off x="1752747" y="2119834"/>
          <a:ext cx="0" cy="378541"/>
        </a:xfrm>
        <a:prstGeom prst="line">
          <a:avLst/>
        </a:prstGeom>
        <a:noFill/>
        <a:ln w="12700" cap="flat" cmpd="sng" algn="ctr">
          <a:solidFill>
            <a:schemeClr val="accent5">
              <a:hueOff val="-3379271"/>
              <a:satOff val="-8710"/>
              <a:lumOff val="-5883"/>
              <a:alphaOff val="0"/>
            </a:schemeClr>
          </a:solidFill>
          <a:prstDash val="dash"/>
          <a:miter lim="800000"/>
        </a:ln>
        <a:effectLst/>
      </dsp:spPr>
      <dsp:style>
        <a:lnRef idx="1">
          <a:scrgbClr r="0" g="0" b="0"/>
        </a:lnRef>
        <a:fillRef idx="0">
          <a:scrgbClr r="0" g="0" b="0"/>
        </a:fillRef>
        <a:effectRef idx="0">
          <a:scrgbClr r="0" g="0" b="0"/>
        </a:effectRef>
        <a:fontRef idx="minor"/>
      </dsp:style>
    </dsp:sp>
    <dsp:sp modelId="{BCC6E0B7-77C5-4660-9652-9B872A51F39A}">
      <dsp:nvSpPr>
        <dsp:cNvPr id="0" name=""/>
        <dsp:cNvSpPr/>
      </dsp:nvSpPr>
      <dsp:spPr>
        <a:xfrm>
          <a:off x="1714892" y="2498376"/>
          <a:ext cx="75708" cy="75708"/>
        </a:xfrm>
        <a:prstGeom prst="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F989F9F-8BCB-4678-9E2A-2D59F6C26838}">
      <dsp:nvSpPr>
        <dsp:cNvPr id="0" name=""/>
        <dsp:cNvSpPr/>
      </dsp:nvSpPr>
      <dsp:spPr>
        <a:xfrm rot="10800000">
          <a:off x="2499855" y="1665584"/>
          <a:ext cx="840496" cy="454250"/>
        </a:xfrm>
        <a:prstGeom prst="homePlate">
          <a:avLst>
            <a:gd name="adj" fmla="val 4000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2019</a:t>
          </a:r>
        </a:p>
      </dsp:txBody>
      <dsp:txXfrm rot="10800000">
        <a:off x="2590705" y="1665584"/>
        <a:ext cx="749646" cy="454250"/>
      </dsp:txXfrm>
    </dsp:sp>
    <dsp:sp modelId="{EB55714F-0D3E-40C8-A58D-FA986962190B}">
      <dsp:nvSpPr>
        <dsp:cNvPr id="0" name=""/>
        <dsp:cNvSpPr/>
      </dsp:nvSpPr>
      <dsp:spPr>
        <a:xfrm>
          <a:off x="2336425" y="0"/>
          <a:ext cx="1167356" cy="1211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In 2019, concerned taxpayers uncovered overcharges and vast numbers of undercharges.</a:t>
          </a:r>
        </a:p>
      </dsp:txBody>
      <dsp:txXfrm>
        <a:off x="2336425" y="0"/>
        <a:ext cx="1167356" cy="1211334"/>
      </dsp:txXfrm>
    </dsp:sp>
    <dsp:sp modelId="{005F4C93-6B46-409C-8BCB-1048356644FE}">
      <dsp:nvSpPr>
        <dsp:cNvPr id="0" name=""/>
        <dsp:cNvSpPr/>
      </dsp:nvSpPr>
      <dsp:spPr>
        <a:xfrm>
          <a:off x="2920103" y="1287042"/>
          <a:ext cx="0" cy="378541"/>
        </a:xfrm>
        <a:prstGeom prst="line">
          <a:avLst/>
        </a:prstGeom>
        <a:noFill/>
        <a:ln w="1270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1719E979-B51A-4E4B-BE6E-CC3B1A63695B}">
      <dsp:nvSpPr>
        <dsp:cNvPr id="0" name=""/>
        <dsp:cNvSpPr/>
      </dsp:nvSpPr>
      <dsp:spPr>
        <a:xfrm>
          <a:off x="2882249" y="1211334"/>
          <a:ext cx="75708" cy="75708"/>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97401-C9C2-40C2-9153-1966FFA6C3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A2C389-716E-4D01-858D-E274DA1E4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AC294-593D-41C3-8A79-D4EC9DAC6FEC}"/>
              </a:ext>
            </a:extLst>
          </p:cNvPr>
          <p:cNvSpPr>
            <a:spLocks noGrp="1"/>
          </p:cNvSpPr>
          <p:nvPr>
            <p:ph type="dt" sz="half" idx="10"/>
          </p:nvPr>
        </p:nvSpPr>
        <p:spPr/>
        <p:txBody>
          <a:bodyPr/>
          <a:lstStyle/>
          <a:p>
            <a:fld id="{FE30EF69-FA89-484E-852F-8DC9C664DCAE}" type="datetimeFigureOut">
              <a:rPr lang="en-US" smtClean="0"/>
              <a:t>9/3/2020</a:t>
            </a:fld>
            <a:endParaRPr lang="en-US"/>
          </a:p>
        </p:txBody>
      </p:sp>
      <p:sp>
        <p:nvSpPr>
          <p:cNvPr id="5" name="Footer Placeholder 4">
            <a:extLst>
              <a:ext uri="{FF2B5EF4-FFF2-40B4-BE49-F238E27FC236}">
                <a16:creationId xmlns:a16="http://schemas.microsoft.com/office/drawing/2014/main" id="{ACD29F1C-44D0-4A9C-9C27-EBED97924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E1E4A-775C-42DA-A3E2-C553073F71BA}"/>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3076161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2042-5D1C-448B-91B4-9F2FF30412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41ACE-7351-4A78-9739-E06BE23854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18F12-5025-487E-9847-56DD05087271}"/>
              </a:ext>
            </a:extLst>
          </p:cNvPr>
          <p:cNvSpPr>
            <a:spLocks noGrp="1"/>
          </p:cNvSpPr>
          <p:nvPr>
            <p:ph type="dt" sz="half" idx="10"/>
          </p:nvPr>
        </p:nvSpPr>
        <p:spPr/>
        <p:txBody>
          <a:bodyPr/>
          <a:lstStyle/>
          <a:p>
            <a:fld id="{FE30EF69-FA89-484E-852F-8DC9C664DCAE}" type="datetimeFigureOut">
              <a:rPr lang="en-US" smtClean="0"/>
              <a:t>9/3/2020</a:t>
            </a:fld>
            <a:endParaRPr lang="en-US"/>
          </a:p>
        </p:txBody>
      </p:sp>
      <p:sp>
        <p:nvSpPr>
          <p:cNvPr id="5" name="Footer Placeholder 4">
            <a:extLst>
              <a:ext uri="{FF2B5EF4-FFF2-40B4-BE49-F238E27FC236}">
                <a16:creationId xmlns:a16="http://schemas.microsoft.com/office/drawing/2014/main" id="{B1031DA6-A005-40F0-B1EC-D39ED63AC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ADEDF-A7FF-4E39-A62D-DC3B5F38F467}"/>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1997903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7241E-2D5E-432C-B6CD-878D0C8371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DD6E5A-90CE-4208-8A29-0D311CE61C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A991B-A82D-46E0-B463-3B9637D37290}"/>
              </a:ext>
            </a:extLst>
          </p:cNvPr>
          <p:cNvSpPr>
            <a:spLocks noGrp="1"/>
          </p:cNvSpPr>
          <p:nvPr>
            <p:ph type="dt" sz="half" idx="10"/>
          </p:nvPr>
        </p:nvSpPr>
        <p:spPr/>
        <p:txBody>
          <a:bodyPr/>
          <a:lstStyle/>
          <a:p>
            <a:fld id="{FE30EF69-FA89-484E-852F-8DC9C664DCAE}" type="datetimeFigureOut">
              <a:rPr lang="en-US" smtClean="0"/>
              <a:t>9/3/2020</a:t>
            </a:fld>
            <a:endParaRPr lang="en-US"/>
          </a:p>
        </p:txBody>
      </p:sp>
      <p:sp>
        <p:nvSpPr>
          <p:cNvPr id="5" name="Footer Placeholder 4">
            <a:extLst>
              <a:ext uri="{FF2B5EF4-FFF2-40B4-BE49-F238E27FC236}">
                <a16:creationId xmlns:a16="http://schemas.microsoft.com/office/drawing/2014/main" id="{AA47BA2C-57BC-4ED1-B47B-06B935875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41CBC-51D6-4D11-9081-AE6C899C4576}"/>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367943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5092E-9B83-4AFC-828A-3372DFAF5D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725B8-B762-41A3-8F14-AB9B37F8A9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03C70-22E6-4B9D-B82C-9EE0F3A4A11F}"/>
              </a:ext>
            </a:extLst>
          </p:cNvPr>
          <p:cNvSpPr>
            <a:spLocks noGrp="1"/>
          </p:cNvSpPr>
          <p:nvPr>
            <p:ph type="dt" sz="half" idx="10"/>
          </p:nvPr>
        </p:nvSpPr>
        <p:spPr/>
        <p:txBody>
          <a:bodyPr/>
          <a:lstStyle/>
          <a:p>
            <a:fld id="{FE30EF69-FA89-484E-852F-8DC9C664DCAE}" type="datetimeFigureOut">
              <a:rPr lang="en-US" smtClean="0"/>
              <a:t>9/3/2020</a:t>
            </a:fld>
            <a:endParaRPr lang="en-US"/>
          </a:p>
        </p:txBody>
      </p:sp>
      <p:sp>
        <p:nvSpPr>
          <p:cNvPr id="5" name="Footer Placeholder 4">
            <a:extLst>
              <a:ext uri="{FF2B5EF4-FFF2-40B4-BE49-F238E27FC236}">
                <a16:creationId xmlns:a16="http://schemas.microsoft.com/office/drawing/2014/main" id="{38AF8ABC-5012-4C80-9B64-30F827E24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37150-64DD-452E-91F0-C98E733D583D}"/>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2605740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196DB-0212-43C1-A2A4-2DD2139C60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8D4560-8135-4EB2-BAD2-504C57025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66A52-5BD4-46EB-B90D-E155570799C8}"/>
              </a:ext>
            </a:extLst>
          </p:cNvPr>
          <p:cNvSpPr>
            <a:spLocks noGrp="1"/>
          </p:cNvSpPr>
          <p:nvPr>
            <p:ph type="dt" sz="half" idx="10"/>
          </p:nvPr>
        </p:nvSpPr>
        <p:spPr/>
        <p:txBody>
          <a:bodyPr/>
          <a:lstStyle/>
          <a:p>
            <a:fld id="{FE30EF69-FA89-484E-852F-8DC9C664DCAE}" type="datetimeFigureOut">
              <a:rPr lang="en-US" smtClean="0"/>
              <a:t>9/3/2020</a:t>
            </a:fld>
            <a:endParaRPr lang="en-US"/>
          </a:p>
        </p:txBody>
      </p:sp>
      <p:sp>
        <p:nvSpPr>
          <p:cNvPr id="5" name="Footer Placeholder 4">
            <a:extLst>
              <a:ext uri="{FF2B5EF4-FFF2-40B4-BE49-F238E27FC236}">
                <a16:creationId xmlns:a16="http://schemas.microsoft.com/office/drawing/2014/main" id="{7D264396-E09D-4369-87F2-3E0E531CE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655FB-AFFC-4DEE-9D1A-4EE284C1D812}"/>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140583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4BBB-2B91-4AA8-BF9D-BEC57B31B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1E66E5-3602-4D90-A916-D426AD19DE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41996-EC6A-49AF-ABAD-4264899AB5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F545D7-9E68-4701-8D71-373AFE5724E0}"/>
              </a:ext>
            </a:extLst>
          </p:cNvPr>
          <p:cNvSpPr>
            <a:spLocks noGrp="1"/>
          </p:cNvSpPr>
          <p:nvPr>
            <p:ph type="dt" sz="half" idx="10"/>
          </p:nvPr>
        </p:nvSpPr>
        <p:spPr/>
        <p:txBody>
          <a:bodyPr/>
          <a:lstStyle/>
          <a:p>
            <a:fld id="{FE30EF69-FA89-484E-852F-8DC9C664DCAE}" type="datetimeFigureOut">
              <a:rPr lang="en-US" smtClean="0"/>
              <a:t>9/3/2020</a:t>
            </a:fld>
            <a:endParaRPr lang="en-US"/>
          </a:p>
        </p:txBody>
      </p:sp>
      <p:sp>
        <p:nvSpPr>
          <p:cNvPr id="6" name="Footer Placeholder 5">
            <a:extLst>
              <a:ext uri="{FF2B5EF4-FFF2-40B4-BE49-F238E27FC236}">
                <a16:creationId xmlns:a16="http://schemas.microsoft.com/office/drawing/2014/main" id="{51E6DE4F-85FD-464E-B162-3D7A0AE90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B4006-53D1-4DE7-8925-939E4AF7F2D2}"/>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70952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C448-6D87-4800-9CC1-CFD17C5140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A6E15-3B50-4F8D-8F5C-2AE486D03B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7D5AD1-692D-4DAC-9F21-4642B70E26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C9384E-3757-4FE4-849C-836BF8AD36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F3595A-27AC-49EA-B15C-86A8F997EF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7AF79-5E9E-4402-9B95-877CD21E013F}"/>
              </a:ext>
            </a:extLst>
          </p:cNvPr>
          <p:cNvSpPr>
            <a:spLocks noGrp="1"/>
          </p:cNvSpPr>
          <p:nvPr>
            <p:ph type="dt" sz="half" idx="10"/>
          </p:nvPr>
        </p:nvSpPr>
        <p:spPr/>
        <p:txBody>
          <a:bodyPr/>
          <a:lstStyle/>
          <a:p>
            <a:fld id="{FE30EF69-FA89-484E-852F-8DC9C664DCAE}" type="datetimeFigureOut">
              <a:rPr lang="en-US" smtClean="0"/>
              <a:t>9/3/2020</a:t>
            </a:fld>
            <a:endParaRPr lang="en-US"/>
          </a:p>
        </p:txBody>
      </p:sp>
      <p:sp>
        <p:nvSpPr>
          <p:cNvPr id="8" name="Footer Placeholder 7">
            <a:extLst>
              <a:ext uri="{FF2B5EF4-FFF2-40B4-BE49-F238E27FC236}">
                <a16:creationId xmlns:a16="http://schemas.microsoft.com/office/drawing/2014/main" id="{CD281132-3AFB-4F7E-9AB0-E7241022DC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B1E13B-0AFD-4E66-9EA8-11ED262F9C32}"/>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892077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0C9D-3BF5-4F14-82EB-223FD2D6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E4F61C-517D-4089-8037-B3C85B08667C}"/>
              </a:ext>
            </a:extLst>
          </p:cNvPr>
          <p:cNvSpPr>
            <a:spLocks noGrp="1"/>
          </p:cNvSpPr>
          <p:nvPr>
            <p:ph type="dt" sz="half" idx="10"/>
          </p:nvPr>
        </p:nvSpPr>
        <p:spPr/>
        <p:txBody>
          <a:bodyPr/>
          <a:lstStyle/>
          <a:p>
            <a:fld id="{FE30EF69-FA89-484E-852F-8DC9C664DCAE}" type="datetimeFigureOut">
              <a:rPr lang="en-US" smtClean="0"/>
              <a:t>9/3/2020</a:t>
            </a:fld>
            <a:endParaRPr lang="en-US"/>
          </a:p>
        </p:txBody>
      </p:sp>
      <p:sp>
        <p:nvSpPr>
          <p:cNvPr id="4" name="Footer Placeholder 3">
            <a:extLst>
              <a:ext uri="{FF2B5EF4-FFF2-40B4-BE49-F238E27FC236}">
                <a16:creationId xmlns:a16="http://schemas.microsoft.com/office/drawing/2014/main" id="{BE2CCFE9-144D-4E13-8F7D-BF5419EC14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E4724A-08A7-4B10-A9A3-02CF026B9D53}"/>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3448961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BB8848-8659-44DD-AA3A-C3AE4CC2D476}"/>
              </a:ext>
            </a:extLst>
          </p:cNvPr>
          <p:cNvSpPr>
            <a:spLocks noGrp="1"/>
          </p:cNvSpPr>
          <p:nvPr>
            <p:ph type="dt" sz="half" idx="10"/>
          </p:nvPr>
        </p:nvSpPr>
        <p:spPr/>
        <p:txBody>
          <a:bodyPr/>
          <a:lstStyle/>
          <a:p>
            <a:fld id="{FE30EF69-FA89-484E-852F-8DC9C664DCAE}" type="datetimeFigureOut">
              <a:rPr lang="en-US" smtClean="0"/>
              <a:t>9/3/2020</a:t>
            </a:fld>
            <a:endParaRPr lang="en-US"/>
          </a:p>
        </p:txBody>
      </p:sp>
      <p:sp>
        <p:nvSpPr>
          <p:cNvPr id="3" name="Footer Placeholder 2">
            <a:extLst>
              <a:ext uri="{FF2B5EF4-FFF2-40B4-BE49-F238E27FC236}">
                <a16:creationId xmlns:a16="http://schemas.microsoft.com/office/drawing/2014/main" id="{911ECF2A-00CE-41CC-BD5E-4143B4E212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CD63EB-E2A2-46B4-B5EB-A41B83682EB1}"/>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374436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23E86-C0FF-4411-9D65-F7BCA057D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B6AD23-08CA-4B23-9BBD-A358659D5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E09B7A-3997-48AB-BD48-0216F2E31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448BF-FE4A-4BA5-83BB-90B03567B0BB}"/>
              </a:ext>
            </a:extLst>
          </p:cNvPr>
          <p:cNvSpPr>
            <a:spLocks noGrp="1"/>
          </p:cNvSpPr>
          <p:nvPr>
            <p:ph type="dt" sz="half" idx="10"/>
          </p:nvPr>
        </p:nvSpPr>
        <p:spPr/>
        <p:txBody>
          <a:bodyPr/>
          <a:lstStyle/>
          <a:p>
            <a:fld id="{FE30EF69-FA89-484E-852F-8DC9C664DCAE}" type="datetimeFigureOut">
              <a:rPr lang="en-US" smtClean="0"/>
              <a:t>9/3/2020</a:t>
            </a:fld>
            <a:endParaRPr lang="en-US"/>
          </a:p>
        </p:txBody>
      </p:sp>
      <p:sp>
        <p:nvSpPr>
          <p:cNvPr id="6" name="Footer Placeholder 5">
            <a:extLst>
              <a:ext uri="{FF2B5EF4-FFF2-40B4-BE49-F238E27FC236}">
                <a16:creationId xmlns:a16="http://schemas.microsoft.com/office/drawing/2014/main" id="{B1C86D88-0AF5-4AF2-AEFC-22A9770E2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C1BB3-FB73-4100-B087-08A88B07775B}"/>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272090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2AA8-709E-4642-9297-6D5EFF11DE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C02F7-D813-45F4-88D6-224D025AE8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FDF36D-13D1-4BFE-A94A-6E918DF88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65CC1-B2DF-4EB3-97AC-A0983B2D609B}"/>
              </a:ext>
            </a:extLst>
          </p:cNvPr>
          <p:cNvSpPr>
            <a:spLocks noGrp="1"/>
          </p:cNvSpPr>
          <p:nvPr>
            <p:ph type="dt" sz="half" idx="10"/>
          </p:nvPr>
        </p:nvSpPr>
        <p:spPr/>
        <p:txBody>
          <a:bodyPr/>
          <a:lstStyle/>
          <a:p>
            <a:fld id="{FE30EF69-FA89-484E-852F-8DC9C664DCAE}" type="datetimeFigureOut">
              <a:rPr lang="en-US" smtClean="0"/>
              <a:t>9/3/2020</a:t>
            </a:fld>
            <a:endParaRPr lang="en-US"/>
          </a:p>
        </p:txBody>
      </p:sp>
      <p:sp>
        <p:nvSpPr>
          <p:cNvPr id="6" name="Footer Placeholder 5">
            <a:extLst>
              <a:ext uri="{FF2B5EF4-FFF2-40B4-BE49-F238E27FC236}">
                <a16:creationId xmlns:a16="http://schemas.microsoft.com/office/drawing/2014/main" id="{AC0934BD-943F-460F-B54F-3E7B29A20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D81AF-D53A-4735-A90D-6F66611DB6CA}"/>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2322304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78948-9A90-4885-81DE-8ACA153217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7E0FAB-1673-40B2-B9C4-0E6E42CBEC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02AF8-20A3-4BDF-80CE-6C3C514BE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0EF69-FA89-484E-852F-8DC9C664DCAE}" type="datetimeFigureOut">
              <a:rPr lang="en-US" smtClean="0"/>
              <a:t>9/3/2020</a:t>
            </a:fld>
            <a:endParaRPr lang="en-US"/>
          </a:p>
        </p:txBody>
      </p:sp>
      <p:sp>
        <p:nvSpPr>
          <p:cNvPr id="5" name="Footer Placeholder 4">
            <a:extLst>
              <a:ext uri="{FF2B5EF4-FFF2-40B4-BE49-F238E27FC236}">
                <a16:creationId xmlns:a16="http://schemas.microsoft.com/office/drawing/2014/main" id="{68F250E9-B2C1-4B11-BB67-0DD9C90ED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7E3FA-03DA-4F24-912F-C1BC2B96B2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F41E4-9964-4A6F-BB61-EA6F21E6E788}" type="slidenum">
              <a:rPr lang="en-US" smtClean="0"/>
              <a:t>‹#›</a:t>
            </a:fld>
            <a:endParaRPr lang="en-US"/>
          </a:p>
        </p:txBody>
      </p:sp>
    </p:spTree>
    <p:extLst>
      <p:ext uri="{BB962C8B-B14F-4D97-AF65-F5344CB8AC3E}">
        <p14:creationId xmlns:p14="http://schemas.microsoft.com/office/powerpoint/2010/main" val="560309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house that is parked on the side of a building&#10;&#10;Description automatically generated">
            <a:extLst>
              <a:ext uri="{FF2B5EF4-FFF2-40B4-BE49-F238E27FC236}">
                <a16:creationId xmlns:a16="http://schemas.microsoft.com/office/drawing/2014/main" id="{D6AE5304-9D95-4974-AA75-CCEC14037C2D}"/>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9333" r="1" b="1"/>
          <a:stretch/>
        </p:blipFill>
        <p:spPr>
          <a:xfrm>
            <a:off x="20" y="1"/>
            <a:ext cx="12191980" cy="6857999"/>
          </a:xfrm>
          <a:prstGeom prst="rect">
            <a:avLst/>
          </a:prstGeom>
        </p:spPr>
      </p:pic>
      <p:sp>
        <p:nvSpPr>
          <p:cNvPr id="2" name="Title 1">
            <a:extLst>
              <a:ext uri="{FF2B5EF4-FFF2-40B4-BE49-F238E27FC236}">
                <a16:creationId xmlns:a16="http://schemas.microsoft.com/office/drawing/2014/main" id="{0003FCE5-A2C1-4842-A9E2-B43B113EDA20}"/>
              </a:ext>
            </a:extLst>
          </p:cNvPr>
          <p:cNvSpPr>
            <a:spLocks noGrp="1"/>
          </p:cNvSpPr>
          <p:nvPr>
            <p:ph type="ctrTitle"/>
          </p:nvPr>
        </p:nvSpPr>
        <p:spPr>
          <a:xfrm>
            <a:off x="965200" y="965200"/>
            <a:ext cx="10261600" cy="3564869"/>
          </a:xfrm>
        </p:spPr>
        <p:txBody>
          <a:bodyPr>
            <a:normAutofit/>
          </a:bodyPr>
          <a:lstStyle/>
          <a:p>
            <a:pPr algn="l"/>
            <a:r>
              <a:rPr lang="en-US" sz="8100">
                <a:ln w="22225">
                  <a:solidFill>
                    <a:schemeClr val="tx1"/>
                  </a:solidFill>
                  <a:miter lim="800000"/>
                </a:ln>
                <a:noFill/>
              </a:rPr>
              <a:t>Berkeley’s Square Footage Database Disparities</a:t>
            </a:r>
          </a:p>
        </p:txBody>
      </p:sp>
      <p:sp>
        <p:nvSpPr>
          <p:cNvPr id="3" name="Subtitle 2">
            <a:extLst>
              <a:ext uri="{FF2B5EF4-FFF2-40B4-BE49-F238E27FC236}">
                <a16:creationId xmlns:a16="http://schemas.microsoft.com/office/drawing/2014/main" id="{9C3FF86F-AE72-408F-8686-0E7BCA0C1484}"/>
              </a:ext>
            </a:extLst>
          </p:cNvPr>
          <p:cNvSpPr>
            <a:spLocks noGrp="1"/>
          </p:cNvSpPr>
          <p:nvPr>
            <p:ph type="subTitle" idx="1"/>
          </p:nvPr>
        </p:nvSpPr>
        <p:spPr>
          <a:xfrm>
            <a:off x="965200" y="4572002"/>
            <a:ext cx="10261600" cy="1202995"/>
          </a:xfrm>
        </p:spPr>
        <p:txBody>
          <a:bodyPr>
            <a:normAutofit/>
          </a:bodyPr>
          <a:lstStyle/>
          <a:p>
            <a:pPr algn="l"/>
            <a:r>
              <a:rPr lang="en-US" sz="2000"/>
              <a:t>Deepening the public’s understanding of the history, the problem and its implications on </a:t>
            </a:r>
          </a:p>
          <a:p>
            <a:pPr marL="342900" indent="-342900" algn="l">
              <a:buFont typeface="Arial" panose="020B0604020202020204" pitchFamily="34" charset="0"/>
              <a:buChar char="•"/>
            </a:pPr>
            <a:r>
              <a:rPr lang="en-US" sz="2000"/>
              <a:t>the lack of equity in taxation </a:t>
            </a:r>
          </a:p>
          <a:p>
            <a:pPr marL="342900" indent="-342900" algn="l">
              <a:buFont typeface="Arial" panose="020B0604020202020204" pitchFamily="34" charset="0"/>
              <a:buChar char="•"/>
            </a:pPr>
            <a:r>
              <a:rPr lang="en-US" sz="2000"/>
              <a:t>shortfalls in City revenues</a:t>
            </a:r>
          </a:p>
        </p:txBody>
      </p:sp>
    </p:spTree>
    <p:extLst>
      <p:ext uri="{BB962C8B-B14F-4D97-AF65-F5344CB8AC3E}">
        <p14:creationId xmlns:p14="http://schemas.microsoft.com/office/powerpoint/2010/main" val="395735805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2"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577D7-F7D4-4122-A20E-429976A50F44}"/>
              </a:ext>
            </a:extLst>
          </p:cNvPr>
          <p:cNvSpPr>
            <a:spLocks noGrp="1"/>
          </p:cNvSpPr>
          <p:nvPr>
            <p:ph type="title"/>
          </p:nvPr>
        </p:nvSpPr>
        <p:spPr>
          <a:xfrm>
            <a:off x="1043631" y="873940"/>
            <a:ext cx="4928291" cy="1035781"/>
          </a:xfrm>
        </p:spPr>
        <p:txBody>
          <a:bodyPr anchor="ctr">
            <a:normAutofit/>
          </a:bodyPr>
          <a:lstStyle/>
          <a:p>
            <a:r>
              <a:rPr lang="en-US" sz="2000" dirty="0"/>
              <a:t>Many Basements are NOT TAXED</a:t>
            </a:r>
            <a:br>
              <a:rPr lang="en-US" sz="2000" dirty="0"/>
            </a:br>
            <a:r>
              <a:rPr lang="en-US" sz="2000" i="1" dirty="0"/>
              <a:t>The following is a list of houses with </a:t>
            </a:r>
            <a:r>
              <a:rPr lang="en-US" sz="2000" b="1" i="1" dirty="0"/>
              <a:t>untaxed</a:t>
            </a:r>
            <a:r>
              <a:rPr lang="en-US" sz="2000" i="1" dirty="0"/>
              <a:t> basements like the one in photo</a:t>
            </a:r>
          </a:p>
        </p:txBody>
      </p:sp>
      <p:sp>
        <p:nvSpPr>
          <p:cNvPr id="3" name="Content Placeholder 2">
            <a:extLst>
              <a:ext uri="{FF2B5EF4-FFF2-40B4-BE49-F238E27FC236}">
                <a16:creationId xmlns:a16="http://schemas.microsoft.com/office/drawing/2014/main" id="{C4094003-7214-4D4A-8E81-F060ECF980B4}"/>
              </a:ext>
            </a:extLst>
          </p:cNvPr>
          <p:cNvSpPr>
            <a:spLocks noGrp="1"/>
          </p:cNvSpPr>
          <p:nvPr>
            <p:ph idx="1"/>
          </p:nvPr>
        </p:nvSpPr>
        <p:spPr>
          <a:xfrm>
            <a:off x="267837" y="2127512"/>
            <a:ext cx="5963030" cy="4364728"/>
          </a:xfrm>
        </p:spPr>
        <p:txBody>
          <a:bodyPr numCol="3" anchor="ctr">
            <a:normAutofit/>
          </a:bodyPr>
          <a:lstStyle/>
          <a:p>
            <a:r>
              <a:rPr lang="en-US" sz="1100" dirty="0"/>
              <a:t>2100 block 6</a:t>
            </a:r>
            <a:r>
              <a:rPr lang="en-US" sz="1100" baseline="30000" dirty="0"/>
              <a:t>th</a:t>
            </a:r>
            <a:endParaRPr lang="en-US" sz="1100" dirty="0"/>
          </a:p>
          <a:p>
            <a:r>
              <a:rPr lang="en-US" sz="1100" dirty="0"/>
              <a:t>2300 block 9</a:t>
            </a:r>
            <a:r>
              <a:rPr lang="en-US" sz="1100" baseline="30000" dirty="0"/>
              <a:t>th</a:t>
            </a:r>
            <a:endParaRPr lang="en-US" sz="1100" dirty="0"/>
          </a:p>
          <a:p>
            <a:r>
              <a:rPr lang="en-US" sz="1100" dirty="0"/>
              <a:t>1000 block Addison</a:t>
            </a:r>
          </a:p>
          <a:p>
            <a:r>
              <a:rPr lang="en-US" sz="1100" dirty="0"/>
              <a:t>0 block Bay Tree</a:t>
            </a:r>
          </a:p>
          <a:p>
            <a:r>
              <a:rPr lang="en-US" sz="1100" dirty="0"/>
              <a:t>1900 block Berryman</a:t>
            </a:r>
          </a:p>
          <a:p>
            <a:r>
              <a:rPr lang="en-US" sz="1100" dirty="0"/>
              <a:t>800 block Camelia</a:t>
            </a:r>
          </a:p>
          <a:p>
            <a:r>
              <a:rPr lang="en-US" sz="1100" dirty="0"/>
              <a:t>1700 block Channing</a:t>
            </a:r>
          </a:p>
          <a:p>
            <a:r>
              <a:rPr lang="en-US" sz="1100" dirty="0"/>
              <a:t>0 block </a:t>
            </a:r>
            <a:r>
              <a:rPr lang="en-US" sz="1100" dirty="0" err="1"/>
              <a:t>Codornices</a:t>
            </a:r>
            <a:endParaRPr lang="en-US" sz="1100" dirty="0"/>
          </a:p>
          <a:p>
            <a:r>
              <a:rPr lang="en-US" sz="1100" dirty="0"/>
              <a:t>600 block Colusa</a:t>
            </a:r>
          </a:p>
          <a:p>
            <a:r>
              <a:rPr lang="en-US" sz="1100" dirty="0"/>
              <a:t>1400 block Cornell</a:t>
            </a:r>
          </a:p>
          <a:p>
            <a:r>
              <a:rPr lang="en-US" sz="1100" dirty="0"/>
              <a:t>3100 block Deakin</a:t>
            </a:r>
          </a:p>
          <a:p>
            <a:r>
              <a:rPr lang="en-US" sz="1100" dirty="0"/>
              <a:t>1500 block Edith</a:t>
            </a:r>
          </a:p>
          <a:p>
            <a:r>
              <a:rPr lang="en-US" sz="1100" dirty="0"/>
              <a:t>1900 block Fairview</a:t>
            </a:r>
          </a:p>
          <a:p>
            <a:r>
              <a:rPr lang="en-US" sz="1100" dirty="0"/>
              <a:t>1200 block Francisco</a:t>
            </a:r>
          </a:p>
          <a:p>
            <a:r>
              <a:rPr lang="en-US" sz="1100" dirty="0"/>
              <a:t>1500 block Grant</a:t>
            </a:r>
          </a:p>
          <a:p>
            <a:r>
              <a:rPr lang="en-US" sz="1100" dirty="0"/>
              <a:t>2800 block Grant</a:t>
            </a:r>
          </a:p>
          <a:p>
            <a:r>
              <a:rPr lang="en-US" sz="1100" dirty="0"/>
              <a:t>1500 block Henry</a:t>
            </a:r>
          </a:p>
          <a:p>
            <a:r>
              <a:rPr lang="en-US" sz="1100" dirty="0"/>
              <a:t>2900 block </a:t>
            </a:r>
            <a:r>
              <a:rPr lang="en-US" sz="1100" dirty="0" err="1"/>
              <a:t>Hillegass</a:t>
            </a:r>
            <a:endParaRPr lang="en-US" sz="1100" dirty="0"/>
          </a:p>
          <a:p>
            <a:r>
              <a:rPr lang="en-US" sz="1100" dirty="0"/>
              <a:t>1400 block Josephine</a:t>
            </a:r>
          </a:p>
          <a:p>
            <a:r>
              <a:rPr lang="en-US" sz="1100" dirty="0"/>
              <a:t>1600 block Julia</a:t>
            </a:r>
          </a:p>
          <a:p>
            <a:r>
              <a:rPr lang="en-US" sz="1100" dirty="0"/>
              <a:t>1200 block </a:t>
            </a:r>
            <a:r>
              <a:rPr lang="en-US" sz="1100" dirty="0" err="1"/>
              <a:t>Kains</a:t>
            </a:r>
            <a:endParaRPr lang="en-US" sz="1100" dirty="0"/>
          </a:p>
          <a:p>
            <a:r>
              <a:rPr lang="en-US" sz="1100" dirty="0"/>
              <a:t>1400 block </a:t>
            </a:r>
            <a:r>
              <a:rPr lang="en-US" sz="1100" dirty="0" err="1"/>
              <a:t>Kains</a:t>
            </a:r>
            <a:endParaRPr lang="en-US" sz="1100" dirty="0"/>
          </a:p>
          <a:p>
            <a:r>
              <a:rPr lang="en-US" sz="1100" dirty="0"/>
              <a:t>2000 block Lincoln</a:t>
            </a:r>
          </a:p>
          <a:p>
            <a:r>
              <a:rPr lang="en-US" sz="1100" dirty="0"/>
              <a:t>400 block Michigan</a:t>
            </a:r>
          </a:p>
          <a:p>
            <a:r>
              <a:rPr lang="en-US" sz="1100" dirty="0"/>
              <a:t>2800 block </a:t>
            </a:r>
            <a:r>
              <a:rPr lang="en-US" sz="1100" dirty="0" err="1"/>
              <a:t>Milvia</a:t>
            </a:r>
            <a:endParaRPr lang="en-US" sz="1100" dirty="0"/>
          </a:p>
          <a:p>
            <a:r>
              <a:rPr lang="en-US" sz="1100" dirty="0"/>
              <a:t>1300 block McGee</a:t>
            </a:r>
          </a:p>
          <a:p>
            <a:r>
              <a:rPr lang="en-US" sz="1100" dirty="0"/>
              <a:t>1900 block McGee</a:t>
            </a:r>
          </a:p>
          <a:p>
            <a:r>
              <a:rPr lang="en-US" sz="1100" dirty="0"/>
              <a:t>1100 block Oxford</a:t>
            </a:r>
          </a:p>
          <a:p>
            <a:r>
              <a:rPr lang="en-US" sz="1100" dirty="0"/>
              <a:t>2900 block Pine</a:t>
            </a:r>
          </a:p>
          <a:p>
            <a:r>
              <a:rPr lang="en-US" sz="1100" dirty="0"/>
              <a:t>2500 Rose</a:t>
            </a:r>
          </a:p>
          <a:p>
            <a:r>
              <a:rPr lang="en-US" sz="1100" dirty="0"/>
              <a:t>1100 block Spruce</a:t>
            </a:r>
          </a:p>
          <a:p>
            <a:r>
              <a:rPr lang="en-US" sz="1100" dirty="0"/>
              <a:t>1600 block </a:t>
            </a:r>
            <a:r>
              <a:rPr lang="en-US" sz="1100" dirty="0" err="1"/>
              <a:t>Stannage</a:t>
            </a:r>
            <a:endParaRPr lang="en-US" sz="1100" dirty="0"/>
          </a:p>
          <a:p>
            <a:r>
              <a:rPr lang="en-US" sz="1100" dirty="0"/>
              <a:t>700 block the Alameda</a:t>
            </a:r>
          </a:p>
          <a:p>
            <a:r>
              <a:rPr lang="en-US" sz="1100" dirty="0"/>
              <a:t>1600 block Tyler</a:t>
            </a:r>
          </a:p>
          <a:p>
            <a:r>
              <a:rPr lang="en-US" sz="1100" dirty="0"/>
              <a:t>700 block Vincente</a:t>
            </a:r>
          </a:p>
          <a:p>
            <a:r>
              <a:rPr lang="en-US" sz="1100" dirty="0"/>
              <a:t>500 block Woodmont</a:t>
            </a:r>
          </a:p>
        </p:txBody>
      </p:sp>
      <p:pic>
        <p:nvPicPr>
          <p:cNvPr id="5" name="Picture 4" descr="A screen shot of a computer&#10;&#10;Description automatically generated">
            <a:extLst>
              <a:ext uri="{FF2B5EF4-FFF2-40B4-BE49-F238E27FC236}">
                <a16:creationId xmlns:a16="http://schemas.microsoft.com/office/drawing/2014/main" id="{E7E39BBD-E7B3-4389-9FC9-5F190D33A025}"/>
              </a:ext>
            </a:extLst>
          </p:cNvPr>
          <p:cNvPicPr>
            <a:picLocks noChangeAspect="1"/>
          </p:cNvPicPr>
          <p:nvPr/>
        </p:nvPicPr>
        <p:blipFill rotWithShape="1">
          <a:blip r:embed="rId2">
            <a:extLst>
              <a:ext uri="{28A0092B-C50C-407E-A947-70E740481C1C}">
                <a14:useLocalDpi xmlns:a14="http://schemas.microsoft.com/office/drawing/2010/main" val="0"/>
              </a:ext>
            </a:extLst>
          </a:blip>
          <a:srcRect l="24904" t="8701" r="26162"/>
          <a:stretch/>
        </p:blipFill>
        <p:spPr>
          <a:xfrm>
            <a:off x="6498704" y="59469"/>
            <a:ext cx="5649345" cy="6324288"/>
          </a:xfrm>
          <a:prstGeom prst="rect">
            <a:avLst/>
          </a:prstGeom>
        </p:spPr>
      </p:pic>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480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81AB-EFA4-49F6-B4A6-D647140992E1}"/>
              </a:ext>
            </a:extLst>
          </p:cNvPr>
          <p:cNvSpPr>
            <a:spLocks noGrp="1"/>
          </p:cNvSpPr>
          <p:nvPr>
            <p:ph type="title"/>
          </p:nvPr>
        </p:nvSpPr>
        <p:spPr/>
        <p:txBody>
          <a:bodyPr/>
          <a:lstStyle/>
          <a:p>
            <a:r>
              <a:rPr lang="en-US" dirty="0"/>
              <a:t>Or Developed and Livable and NOT taxed</a:t>
            </a:r>
          </a:p>
        </p:txBody>
      </p:sp>
      <p:sp>
        <p:nvSpPr>
          <p:cNvPr id="3" name="Content Placeholder 2">
            <a:extLst>
              <a:ext uri="{FF2B5EF4-FFF2-40B4-BE49-F238E27FC236}">
                <a16:creationId xmlns:a16="http://schemas.microsoft.com/office/drawing/2014/main" id="{DCF4F4ED-BDAB-400C-8CDD-4AE5B822E386}"/>
              </a:ext>
            </a:extLst>
          </p:cNvPr>
          <p:cNvSpPr>
            <a:spLocks noGrp="1"/>
          </p:cNvSpPr>
          <p:nvPr>
            <p:ph idx="1"/>
          </p:nvPr>
        </p:nvSpPr>
        <p:spPr/>
        <p:txBody>
          <a:bodyPr/>
          <a:lstStyle/>
          <a:p>
            <a:r>
              <a:rPr lang="en-US" dirty="0"/>
              <a:t>North Berkeley </a:t>
            </a:r>
          </a:p>
          <a:p>
            <a:r>
              <a:rPr lang="en-US" dirty="0"/>
              <a:t>Rented on Airbnb</a:t>
            </a:r>
          </a:p>
          <a:p>
            <a:r>
              <a:rPr lang="en-US" dirty="0"/>
              <a:t>Full Height</a:t>
            </a:r>
          </a:p>
          <a:p>
            <a:r>
              <a:rPr lang="en-US" dirty="0"/>
              <a:t>Finished floors</a:t>
            </a:r>
          </a:p>
          <a:p>
            <a:r>
              <a:rPr lang="en-US" dirty="0"/>
              <a:t>Plumbing</a:t>
            </a:r>
          </a:p>
          <a:p>
            <a:r>
              <a:rPr lang="en-US" dirty="0"/>
              <a:t>Heating</a:t>
            </a:r>
          </a:p>
          <a:p>
            <a:r>
              <a:rPr lang="en-US" dirty="0"/>
              <a:t>Separate Entrance</a:t>
            </a:r>
          </a:p>
          <a:p>
            <a:r>
              <a:rPr lang="en-US" dirty="0"/>
              <a:t>House sold 2019</a:t>
            </a:r>
          </a:p>
        </p:txBody>
      </p:sp>
      <p:pic>
        <p:nvPicPr>
          <p:cNvPr id="5" name="Picture 4" descr="A screenshot of a computer screen&#10;&#10;Description automatically generated">
            <a:extLst>
              <a:ext uri="{FF2B5EF4-FFF2-40B4-BE49-F238E27FC236}">
                <a16:creationId xmlns:a16="http://schemas.microsoft.com/office/drawing/2014/main" id="{61018E46-B46D-4A60-9C16-F20D927939A6}"/>
              </a:ext>
            </a:extLst>
          </p:cNvPr>
          <p:cNvPicPr>
            <a:picLocks noChangeAspect="1"/>
          </p:cNvPicPr>
          <p:nvPr/>
        </p:nvPicPr>
        <p:blipFill rotWithShape="1">
          <a:blip r:embed="rId2">
            <a:extLst>
              <a:ext uri="{28A0092B-C50C-407E-A947-70E740481C1C}">
                <a14:useLocalDpi xmlns:a14="http://schemas.microsoft.com/office/drawing/2010/main" val="0"/>
              </a:ext>
            </a:extLst>
          </a:blip>
          <a:srcRect l="4095" t="21243" r="36648" b="11865"/>
          <a:stretch/>
        </p:blipFill>
        <p:spPr>
          <a:xfrm>
            <a:off x="4015352" y="1589465"/>
            <a:ext cx="6786967" cy="4587498"/>
          </a:xfrm>
          <a:prstGeom prst="rect">
            <a:avLst/>
          </a:prstGeom>
        </p:spPr>
      </p:pic>
    </p:spTree>
    <p:extLst>
      <p:ext uri="{BB962C8B-B14F-4D97-AF65-F5344CB8AC3E}">
        <p14:creationId xmlns:p14="http://schemas.microsoft.com/office/powerpoint/2010/main" val="4045584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car, sitting, front&#10;&#10;Description automatically generated">
            <a:extLst>
              <a:ext uri="{FF2B5EF4-FFF2-40B4-BE49-F238E27FC236}">
                <a16:creationId xmlns:a16="http://schemas.microsoft.com/office/drawing/2014/main" id="{0CD3FEB8-B8A6-445C-9EF8-E1C73600B56E}"/>
              </a:ext>
            </a:extLst>
          </p:cNvPr>
          <p:cNvPicPr>
            <a:picLocks noChangeAspect="1"/>
          </p:cNvPicPr>
          <p:nvPr/>
        </p:nvPicPr>
        <p:blipFill rotWithShape="1">
          <a:blip r:embed="rId2">
            <a:extLst>
              <a:ext uri="{28A0092B-C50C-407E-A947-70E740481C1C}">
                <a14:useLocalDpi xmlns:a14="http://schemas.microsoft.com/office/drawing/2010/main" val="0"/>
              </a:ext>
            </a:extLst>
          </a:blip>
          <a:srcRect l="1526" t="20746" r="17118" b="17627"/>
          <a:stretch/>
        </p:blipFill>
        <p:spPr>
          <a:xfrm>
            <a:off x="185979" y="416990"/>
            <a:ext cx="12377184" cy="5859825"/>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922D750-A81E-4954-A8EE-3B118A6BF0EA}"/>
              </a:ext>
            </a:extLst>
          </p:cNvPr>
          <p:cNvSpPr>
            <a:spLocks noGrp="1"/>
          </p:cNvSpPr>
          <p:nvPr>
            <p:ph type="title"/>
          </p:nvPr>
        </p:nvSpPr>
        <p:spPr>
          <a:xfrm>
            <a:off x="709448" y="1913950"/>
            <a:ext cx="4204137" cy="1342754"/>
          </a:xfrm>
        </p:spPr>
        <p:txBody>
          <a:bodyPr>
            <a:normAutofit/>
          </a:bodyPr>
          <a:lstStyle/>
          <a:p>
            <a:pPr algn="ctr"/>
            <a:r>
              <a:rPr lang="en-US" sz="2500"/>
              <a:t>The Big Losses in Revenue are from Uncaptured Building Addition Square Footage</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D8E785D-C1E3-4890-A591-2184A4E3495F}"/>
              </a:ext>
            </a:extLst>
          </p:cNvPr>
          <p:cNvSpPr>
            <a:spLocks noGrp="1"/>
          </p:cNvSpPr>
          <p:nvPr>
            <p:ph idx="1"/>
          </p:nvPr>
        </p:nvSpPr>
        <p:spPr>
          <a:xfrm>
            <a:off x="525516" y="3417573"/>
            <a:ext cx="4593021" cy="2619839"/>
          </a:xfrm>
        </p:spPr>
        <p:txBody>
          <a:bodyPr anchor="ctr">
            <a:normAutofit lnSpcReduction="10000"/>
          </a:bodyPr>
          <a:lstStyle/>
          <a:p>
            <a:r>
              <a:rPr lang="en-US" sz="1800" dirty="0"/>
              <a:t>Property owners who add on to their homes or rental properties should have their building square footage record updated.  But, all too often, this is not done, so available city revenues are lost.</a:t>
            </a:r>
          </a:p>
          <a:p>
            <a:r>
              <a:rPr lang="en-US" sz="1800" dirty="0"/>
              <a:t>This multi-family rental is 3367 ft2, but the City only imposes tax on 720 ft2.  </a:t>
            </a:r>
          </a:p>
          <a:p>
            <a:r>
              <a:rPr lang="en-US" sz="2000" b="1" dirty="0"/>
              <a:t>This saves the landlord $2700 a year, shortchanging city services!</a:t>
            </a:r>
          </a:p>
        </p:txBody>
      </p:sp>
    </p:spTree>
    <p:extLst>
      <p:ext uri="{BB962C8B-B14F-4D97-AF65-F5344CB8AC3E}">
        <p14:creationId xmlns:p14="http://schemas.microsoft.com/office/powerpoint/2010/main" val="72359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D98F410-F9CA-4E09-B384-C6A324BD4042}"/>
              </a:ext>
            </a:extLst>
          </p:cNvPr>
          <p:cNvSpPr>
            <a:spLocks noGrp="1"/>
          </p:cNvSpPr>
          <p:nvPr>
            <p:ph type="title"/>
          </p:nvPr>
        </p:nvSpPr>
        <p:spPr>
          <a:xfrm>
            <a:off x="804672" y="640263"/>
            <a:ext cx="5157216" cy="1344975"/>
          </a:xfrm>
        </p:spPr>
        <p:txBody>
          <a:bodyPr>
            <a:normAutofit/>
          </a:bodyPr>
          <a:lstStyle/>
          <a:p>
            <a:r>
              <a:rPr lang="en-US" sz="4000" dirty="0"/>
              <a:t>Larger Multi-Unit buildings Save More</a:t>
            </a:r>
          </a:p>
        </p:txBody>
      </p:sp>
      <p:sp>
        <p:nvSpPr>
          <p:cNvPr id="3" name="Content Placeholder 2">
            <a:extLst>
              <a:ext uri="{FF2B5EF4-FFF2-40B4-BE49-F238E27FC236}">
                <a16:creationId xmlns:a16="http://schemas.microsoft.com/office/drawing/2014/main" id="{6E227EB6-822B-4E93-91F4-148F47CC8DA2}"/>
              </a:ext>
            </a:extLst>
          </p:cNvPr>
          <p:cNvSpPr>
            <a:spLocks noGrp="1"/>
          </p:cNvSpPr>
          <p:nvPr>
            <p:ph idx="1"/>
          </p:nvPr>
        </p:nvSpPr>
        <p:spPr>
          <a:xfrm>
            <a:off x="804672" y="2121763"/>
            <a:ext cx="5157216" cy="4095974"/>
          </a:xfrm>
        </p:spPr>
        <p:txBody>
          <a:bodyPr>
            <a:noAutofit/>
          </a:bodyPr>
          <a:lstStyle/>
          <a:p>
            <a:r>
              <a:rPr lang="en-US" sz="1800" dirty="0"/>
              <a:t>This 24-unit building, the City’s building department says has 26,700 ft2,  but the Finance Department calculates their tax assessments on 2,670.  This factor of 10 results in a yearly $24,000 windfall to this property owner.</a:t>
            </a:r>
          </a:p>
          <a:p>
            <a:r>
              <a:rPr lang="en-US" sz="1800" dirty="0"/>
              <a:t>Meanwhile, the rest of us are asked to accept tax hikes in 2020 because the fire department and schools say they don’t have enough money.</a:t>
            </a:r>
          </a:p>
          <a:p>
            <a:r>
              <a:rPr lang="en-US" sz="1800" dirty="0"/>
              <a:t>How do the tenants of these artificially fortunate landlords feel about their rental payments not paying sufficiently for city services?  We think, they would be mad about it, if they knew. </a:t>
            </a:r>
          </a:p>
          <a:p>
            <a:r>
              <a:rPr lang="en-US" sz="1800" dirty="0"/>
              <a:t>Not surprisingly, there is not much transparency about how much property owners pay for city services. </a:t>
            </a:r>
            <a:r>
              <a:rPr lang="en-US" sz="1800" b="1" dirty="0"/>
              <a:t>Landlord saves $24K, city suffers!</a:t>
            </a:r>
          </a:p>
        </p:txBody>
      </p:sp>
      <p:pic>
        <p:nvPicPr>
          <p:cNvPr id="5" name="Picture 4" descr="A screenshot of a social media post&#10;&#10;Description automatically generated">
            <a:extLst>
              <a:ext uri="{FF2B5EF4-FFF2-40B4-BE49-F238E27FC236}">
                <a16:creationId xmlns:a16="http://schemas.microsoft.com/office/drawing/2014/main" id="{FC9A8345-687B-4027-BD5C-BF14AC9D0DF5}"/>
              </a:ext>
            </a:extLst>
          </p:cNvPr>
          <p:cNvPicPr>
            <a:picLocks noChangeAspect="1"/>
          </p:cNvPicPr>
          <p:nvPr/>
        </p:nvPicPr>
        <p:blipFill rotWithShape="1">
          <a:blip r:embed="rId2">
            <a:extLst>
              <a:ext uri="{28A0092B-C50C-407E-A947-70E740481C1C}">
                <a14:useLocalDpi xmlns:a14="http://schemas.microsoft.com/office/drawing/2010/main" val="0"/>
              </a:ext>
            </a:extLst>
          </a:blip>
          <a:srcRect t="10608" r="6629" b="23122"/>
          <a:stretch/>
        </p:blipFill>
        <p:spPr>
          <a:xfrm>
            <a:off x="6969642" y="2048238"/>
            <a:ext cx="4736963" cy="2606075"/>
          </a:xfrm>
          <a:prstGeom prst="rect">
            <a:avLst/>
          </a:prstGeom>
        </p:spPr>
      </p:pic>
    </p:spTree>
    <p:extLst>
      <p:ext uri="{BB962C8B-B14F-4D97-AF65-F5344CB8AC3E}">
        <p14:creationId xmlns:p14="http://schemas.microsoft.com/office/powerpoint/2010/main" val="352599397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F72C9-940A-4EAA-9F85-BB6EA066E9AB}"/>
              </a:ext>
            </a:extLst>
          </p:cNvPr>
          <p:cNvSpPr>
            <a:spLocks noGrp="1"/>
          </p:cNvSpPr>
          <p:nvPr>
            <p:ph type="title"/>
          </p:nvPr>
        </p:nvSpPr>
        <p:spPr>
          <a:xfrm>
            <a:off x="793662" y="386930"/>
            <a:ext cx="10066122" cy="1298448"/>
          </a:xfrm>
        </p:spPr>
        <p:txBody>
          <a:bodyPr anchor="b">
            <a:normAutofit/>
          </a:bodyPr>
          <a:lstStyle/>
          <a:p>
            <a:r>
              <a:rPr lang="en-US" dirty="0"/>
              <a:t>When a New Home is Built, the old Square Footage is often NOT updated</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60D339-C95B-4706-BD95-FBC4E85D565B}"/>
              </a:ext>
            </a:extLst>
          </p:cNvPr>
          <p:cNvSpPr>
            <a:spLocks noGrp="1"/>
          </p:cNvSpPr>
          <p:nvPr>
            <p:ph idx="1"/>
          </p:nvPr>
        </p:nvSpPr>
        <p:spPr>
          <a:xfrm>
            <a:off x="793661" y="2599509"/>
            <a:ext cx="4530898" cy="3639450"/>
          </a:xfrm>
        </p:spPr>
        <p:txBody>
          <a:bodyPr anchor="ctr">
            <a:normAutofit/>
          </a:bodyPr>
          <a:lstStyle/>
          <a:p>
            <a:r>
              <a:rPr lang="en-US" sz="2000" dirty="0"/>
              <a:t>This home in the hills was rebuilt in 1995.  The new square footage could only be found hand-written on page 90 of the plans.  Nonetheless, the County Assessor knows this house is 5846 ft2.  Why does the city think and therefore charge the house still 1264 ft2?</a:t>
            </a:r>
          </a:p>
          <a:p>
            <a:r>
              <a:rPr lang="en-US" sz="2000" dirty="0"/>
              <a:t>Homeowner </a:t>
            </a:r>
            <a:r>
              <a:rPr lang="en-US" sz="2000" b="1" dirty="0"/>
              <a:t>saves over $4600 a year, and city services suffer</a:t>
            </a:r>
          </a:p>
        </p:txBody>
      </p:sp>
      <p:pic>
        <p:nvPicPr>
          <p:cNvPr id="5" name="Picture 4" descr="A screenshot of a building&#10;&#10;Description automatically generated">
            <a:extLst>
              <a:ext uri="{FF2B5EF4-FFF2-40B4-BE49-F238E27FC236}">
                <a16:creationId xmlns:a16="http://schemas.microsoft.com/office/drawing/2014/main" id="{7A3D4300-1176-4EC0-9CF2-FEC2786DAB38}"/>
              </a:ext>
            </a:extLst>
          </p:cNvPr>
          <p:cNvPicPr>
            <a:picLocks noChangeAspect="1"/>
          </p:cNvPicPr>
          <p:nvPr/>
        </p:nvPicPr>
        <p:blipFill rotWithShape="1">
          <a:blip r:embed="rId2">
            <a:extLst>
              <a:ext uri="{28A0092B-C50C-407E-A947-70E740481C1C}">
                <a14:useLocalDpi xmlns:a14="http://schemas.microsoft.com/office/drawing/2010/main" val="0"/>
              </a:ext>
            </a:extLst>
          </a:blip>
          <a:srcRect l="5440" t="20742" r="6168" b="27517"/>
          <a:stretch/>
        </p:blipFill>
        <p:spPr>
          <a:xfrm>
            <a:off x="5607713" y="2861473"/>
            <a:ext cx="5471830" cy="1921791"/>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125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803AC5-A51A-4D7C-A384-9BE14AD40C41}"/>
              </a:ext>
            </a:extLst>
          </p:cNvPr>
          <p:cNvSpPr>
            <a:spLocks noGrp="1"/>
          </p:cNvSpPr>
          <p:nvPr>
            <p:ph type="title"/>
          </p:nvPr>
        </p:nvSpPr>
        <p:spPr>
          <a:xfrm>
            <a:off x="589560" y="856180"/>
            <a:ext cx="4560584" cy="1128068"/>
          </a:xfrm>
        </p:spPr>
        <p:txBody>
          <a:bodyPr anchor="ctr">
            <a:normAutofit/>
          </a:bodyPr>
          <a:lstStyle/>
          <a:p>
            <a:r>
              <a:rPr lang="en-US" sz="4000"/>
              <a:t>Or this Rental Home</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0AA680-12D6-40FC-BD9A-C43F4A5E9CC1}"/>
              </a:ext>
            </a:extLst>
          </p:cNvPr>
          <p:cNvSpPr>
            <a:spLocks noGrp="1"/>
          </p:cNvSpPr>
          <p:nvPr>
            <p:ph idx="1"/>
          </p:nvPr>
        </p:nvSpPr>
        <p:spPr>
          <a:xfrm>
            <a:off x="590719" y="2330505"/>
            <a:ext cx="4559425" cy="3979585"/>
          </a:xfrm>
        </p:spPr>
        <p:txBody>
          <a:bodyPr anchor="ctr">
            <a:normAutofit/>
          </a:bodyPr>
          <a:lstStyle/>
          <a:p>
            <a:r>
              <a:rPr lang="en-US" sz="2000" dirty="0"/>
              <a:t>This beautiful Mediterranean last offered for rent at $8,000/mo.</a:t>
            </a:r>
          </a:p>
          <a:p>
            <a:r>
              <a:rPr lang="en-US" sz="2000" dirty="0"/>
              <a:t>With that kind of income, this landlord could certainly afford to pay their fair share of city services.  But, instead the city chooses to charge this landlord only for 2312 ft2, even though the home is 5844 ft2.  The county assessor and Berkeley building department know how big this home is…</a:t>
            </a:r>
          </a:p>
          <a:p>
            <a:r>
              <a:rPr lang="en-US" sz="2000" b="1" dirty="0"/>
              <a:t>Landlord saves $3500/year and city services suffer!</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0C557915-57FF-44B3-88C7-70C82961BA93}"/>
              </a:ext>
            </a:extLst>
          </p:cNvPr>
          <p:cNvPicPr>
            <a:picLocks noChangeAspect="1"/>
          </p:cNvPicPr>
          <p:nvPr/>
        </p:nvPicPr>
        <p:blipFill rotWithShape="1">
          <a:blip r:embed="rId2">
            <a:extLst>
              <a:ext uri="{28A0092B-C50C-407E-A947-70E740481C1C}">
                <a14:useLocalDpi xmlns:a14="http://schemas.microsoft.com/office/drawing/2010/main" val="0"/>
              </a:ext>
            </a:extLst>
          </a:blip>
          <a:srcRect l="14728" t="11028" r="28664"/>
          <a:stretch/>
        </p:blipFill>
        <p:spPr>
          <a:xfrm>
            <a:off x="6209424" y="1270860"/>
            <a:ext cx="4962138" cy="4679299"/>
          </a:xfrm>
          <a:prstGeom prst="rect">
            <a:avLst/>
          </a:prstGeom>
        </p:spPr>
      </p:pic>
    </p:spTree>
    <p:extLst>
      <p:ext uri="{BB962C8B-B14F-4D97-AF65-F5344CB8AC3E}">
        <p14:creationId xmlns:p14="http://schemas.microsoft.com/office/powerpoint/2010/main" val="2088755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387619-B666-45AE-A3F2-2DCD2AF4D2FC}"/>
              </a:ext>
            </a:extLst>
          </p:cNvPr>
          <p:cNvSpPr>
            <a:spLocks noGrp="1"/>
          </p:cNvSpPr>
          <p:nvPr>
            <p:ph type="title"/>
          </p:nvPr>
        </p:nvSpPr>
        <p:spPr>
          <a:xfrm>
            <a:off x="795528" y="386930"/>
            <a:ext cx="10141799" cy="1300554"/>
          </a:xfrm>
        </p:spPr>
        <p:txBody>
          <a:bodyPr anchor="b">
            <a:normAutofit/>
          </a:bodyPr>
          <a:lstStyle/>
          <a:p>
            <a:r>
              <a:rPr lang="en-US" dirty="0"/>
              <a:t>Building Inspection is Good Opportunity for Correction – but opportunity is squandered</a:t>
            </a:r>
          </a:p>
        </p:txBody>
      </p:sp>
      <p:sp>
        <p:nvSpPr>
          <p:cNvPr id="19" name="Rectangle 13">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444720A9-B361-46B0-92A6-46E5899B7933}"/>
              </a:ext>
            </a:extLst>
          </p:cNvPr>
          <p:cNvPicPr>
            <a:picLocks noChangeAspect="1"/>
          </p:cNvPicPr>
          <p:nvPr/>
        </p:nvPicPr>
        <p:blipFill rotWithShape="1">
          <a:blip r:embed="rId2">
            <a:extLst>
              <a:ext uri="{28A0092B-C50C-407E-A947-70E740481C1C}">
                <a14:useLocalDpi xmlns:a14="http://schemas.microsoft.com/office/drawing/2010/main" val="0"/>
              </a:ext>
            </a:extLst>
          </a:blip>
          <a:srcRect l="6055" t="9932" r="5805" b="3454"/>
          <a:stretch/>
        </p:blipFill>
        <p:spPr>
          <a:xfrm>
            <a:off x="319011" y="2389217"/>
            <a:ext cx="6172548" cy="3639449"/>
          </a:xfrm>
          <a:prstGeom prst="rect">
            <a:avLst/>
          </a:prstGeom>
        </p:spPr>
      </p:pic>
      <p:sp>
        <p:nvSpPr>
          <p:cNvPr id="3" name="Content Placeholder 2">
            <a:extLst>
              <a:ext uri="{FF2B5EF4-FFF2-40B4-BE49-F238E27FC236}">
                <a16:creationId xmlns:a16="http://schemas.microsoft.com/office/drawing/2014/main" id="{4EBC5D88-BAD6-4A80-B216-B3357A63815D}"/>
              </a:ext>
            </a:extLst>
          </p:cNvPr>
          <p:cNvSpPr>
            <a:spLocks noGrp="1"/>
          </p:cNvSpPr>
          <p:nvPr>
            <p:ph idx="1"/>
          </p:nvPr>
        </p:nvSpPr>
        <p:spPr>
          <a:xfrm>
            <a:off x="6406428" y="2389217"/>
            <a:ext cx="4860839" cy="3849742"/>
          </a:xfrm>
        </p:spPr>
        <p:txBody>
          <a:bodyPr anchor="ctr">
            <a:normAutofit/>
          </a:bodyPr>
          <a:lstStyle/>
          <a:p>
            <a:r>
              <a:rPr lang="en-US" sz="1700" dirty="0"/>
              <a:t>This home currently on the market is charged $500 a year less than it should be for city services, even though it has had building inspections in 1996, 2003, 2004, 2006, 2011, 2016 which included converting crawlspace to storage and other changes like termite, roofing, fireplace, decks, etc.  Want to schedule a showing with the realtor and see the untaxed square footage for yourself?</a:t>
            </a:r>
          </a:p>
          <a:p>
            <a:endParaRPr lang="en-US" sz="1700" dirty="0"/>
          </a:p>
          <a:p>
            <a:r>
              <a:rPr lang="en-US" sz="1700" dirty="0"/>
              <a:t>Assessor’s public ft2: 1932, </a:t>
            </a:r>
            <a:r>
              <a:rPr lang="en-US" sz="1700" b="1" dirty="0"/>
              <a:t>City charges 1419 </a:t>
            </a:r>
            <a:r>
              <a:rPr lang="en-US" sz="1700" dirty="0"/>
              <a:t>ft2.  </a:t>
            </a:r>
            <a:r>
              <a:rPr lang="en-US" sz="2400" b="1" dirty="0"/>
              <a:t>Homeowner saves $513 a year</a:t>
            </a:r>
            <a:r>
              <a:rPr lang="en-US" sz="1700" dirty="0"/>
              <a:t>.</a:t>
            </a:r>
          </a:p>
        </p:txBody>
      </p:sp>
      <p:sp>
        <p:nvSpPr>
          <p:cNvPr id="18" name="Rectangle 17">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209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69592-5D3D-42C0-A37F-708CD481CB9B}"/>
              </a:ext>
            </a:extLst>
          </p:cNvPr>
          <p:cNvSpPr>
            <a:spLocks noGrp="1"/>
          </p:cNvSpPr>
          <p:nvPr>
            <p:ph type="title"/>
          </p:nvPr>
        </p:nvSpPr>
        <p:spPr>
          <a:xfrm>
            <a:off x="793662" y="386930"/>
            <a:ext cx="10066122" cy="1298448"/>
          </a:xfrm>
        </p:spPr>
        <p:txBody>
          <a:bodyPr anchor="b">
            <a:normAutofit/>
          </a:bodyPr>
          <a:lstStyle/>
          <a:p>
            <a:r>
              <a:rPr lang="en-US" sz="4100"/>
              <a:t>Berkeleyans who Benefit from this Scheme are Subsidized by those unfairly Overcharged</a:t>
            </a:r>
          </a:p>
        </p:txBody>
      </p:sp>
      <p:sp>
        <p:nvSpPr>
          <p:cNvPr id="23" name="Rectangle 2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7E0814-54B0-4EF5-914B-12E82CC9905E}"/>
              </a:ext>
            </a:extLst>
          </p:cNvPr>
          <p:cNvSpPr>
            <a:spLocks noGrp="1"/>
          </p:cNvSpPr>
          <p:nvPr>
            <p:ph idx="1"/>
          </p:nvPr>
        </p:nvSpPr>
        <p:spPr>
          <a:xfrm>
            <a:off x="793661" y="2599509"/>
            <a:ext cx="4530898" cy="3639450"/>
          </a:xfrm>
        </p:spPr>
        <p:txBody>
          <a:bodyPr anchor="ctr">
            <a:normAutofit/>
          </a:bodyPr>
          <a:lstStyle/>
          <a:p>
            <a:r>
              <a:rPr lang="en-US" sz="1700" dirty="0"/>
              <a:t>Several members of the City Council, a female candidate running for judge, some heads of city departments, CEOs of local non-profits are some of the artificially fortunate homeowners.</a:t>
            </a:r>
          </a:p>
          <a:p>
            <a:r>
              <a:rPr lang="en-US" sz="1700" dirty="0"/>
              <a:t>The city allows them to add on to their homes, unencumbered with tax, building wealth while the 11 Harmed Homeowners are finding it hard just to survive financially right now.</a:t>
            </a:r>
          </a:p>
          <a:p>
            <a:r>
              <a:rPr lang="en-US" sz="1700" dirty="0"/>
              <a:t>The City needs to Reform – past auditors have urged a Reconciliation of Records between County Assessor/City Building Department and the City’s Finance Department for decades.</a:t>
            </a:r>
          </a:p>
          <a:p>
            <a:r>
              <a:rPr lang="en-US" sz="1700" dirty="0"/>
              <a:t>Its time for citizens to demand the same.</a:t>
            </a:r>
          </a:p>
        </p:txBody>
      </p:sp>
      <p:pic>
        <p:nvPicPr>
          <p:cNvPr id="7" name="Picture 6" descr="A screenshot of a cell phone&#10;&#10;Description automatically generated">
            <a:extLst>
              <a:ext uri="{FF2B5EF4-FFF2-40B4-BE49-F238E27FC236}">
                <a16:creationId xmlns:a16="http://schemas.microsoft.com/office/drawing/2014/main" id="{0880C638-DA5E-4330-A9D1-4595E5437306}"/>
              </a:ext>
            </a:extLst>
          </p:cNvPr>
          <p:cNvPicPr>
            <a:picLocks noChangeAspect="1"/>
          </p:cNvPicPr>
          <p:nvPr/>
        </p:nvPicPr>
        <p:blipFill rotWithShape="1">
          <a:blip r:embed="rId2">
            <a:extLst>
              <a:ext uri="{28A0092B-C50C-407E-A947-70E740481C1C}">
                <a14:useLocalDpi xmlns:a14="http://schemas.microsoft.com/office/drawing/2010/main" val="0"/>
              </a:ext>
            </a:extLst>
          </a:blip>
          <a:srcRect l="21593" t="16418" r="20656" b="17085"/>
          <a:stretch/>
        </p:blipFill>
        <p:spPr>
          <a:xfrm>
            <a:off x="5412666" y="2340245"/>
            <a:ext cx="6120792" cy="4228722"/>
          </a:xfrm>
          <a:prstGeom prst="rect">
            <a:avLst/>
          </a:prstGeom>
        </p:spPr>
      </p:pic>
      <p:sp>
        <p:nvSpPr>
          <p:cNvPr id="27" name="Rectangle 2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044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35FF82-553A-4AE0-9E80-EC18BE5D193E}"/>
              </a:ext>
            </a:extLst>
          </p:cNvPr>
          <p:cNvSpPr>
            <a:spLocks noGrp="1"/>
          </p:cNvSpPr>
          <p:nvPr>
            <p:ph type="title"/>
          </p:nvPr>
        </p:nvSpPr>
        <p:spPr>
          <a:xfrm>
            <a:off x="645064" y="525982"/>
            <a:ext cx="4282983" cy="1200361"/>
          </a:xfrm>
        </p:spPr>
        <p:txBody>
          <a:bodyPr anchor="b">
            <a:normAutofit/>
          </a:bodyPr>
          <a:lstStyle/>
          <a:p>
            <a:r>
              <a:rPr lang="en-US" sz="3300"/>
              <a:t>Glad your interested in Berkeley Tax Inequities</a:t>
            </a:r>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343EF7-984D-4F2B-A54C-176E28FB1BAA}"/>
              </a:ext>
            </a:extLst>
          </p:cNvPr>
          <p:cNvSpPr>
            <a:spLocks noGrp="1"/>
          </p:cNvSpPr>
          <p:nvPr>
            <p:ph idx="1"/>
          </p:nvPr>
        </p:nvSpPr>
        <p:spPr>
          <a:xfrm>
            <a:off x="645066" y="2031101"/>
            <a:ext cx="4282984" cy="3511943"/>
          </a:xfrm>
        </p:spPr>
        <p:txBody>
          <a:bodyPr anchor="ctr">
            <a:normAutofit/>
          </a:bodyPr>
          <a:lstStyle/>
          <a:p>
            <a:r>
              <a:rPr lang="en-US" sz="1500" dirty="0"/>
              <a:t>We welcome you to learn more about how Berkeley collects taxes from its citizens.</a:t>
            </a:r>
          </a:p>
          <a:p>
            <a:r>
              <a:rPr lang="en-US" sz="1500" dirty="0"/>
              <a:t>Berkeley Voters have made clear through decades of generous tax approvals that they want residents to be taxed equitably.  In the previous photo, one can clearly see the generosity of the taxpayer.  That’s wonderful!</a:t>
            </a:r>
          </a:p>
          <a:p>
            <a:r>
              <a:rPr lang="en-US" sz="1500" dirty="0"/>
              <a:t>Prepare to be surprised by how the City has strayed from the desire of voters.  The North Berkeley taxpayer in this photo, for example, is only charged for 1/4 of his square footage.  Tax increases hurt them economically much less than homes which are mistakenly charged double for their dwelling size.  His duplex in South Berkeley is also charged only half its square footage.</a:t>
            </a:r>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 shot of a computer&#10;&#10;Description automatically generated">
            <a:extLst>
              <a:ext uri="{FF2B5EF4-FFF2-40B4-BE49-F238E27FC236}">
                <a16:creationId xmlns:a16="http://schemas.microsoft.com/office/drawing/2014/main" id="{5A3F32E0-E553-426D-B839-6AEECD475CCD}"/>
              </a:ext>
            </a:extLst>
          </p:cNvPr>
          <p:cNvPicPr>
            <a:picLocks noChangeAspect="1"/>
          </p:cNvPicPr>
          <p:nvPr/>
        </p:nvPicPr>
        <p:blipFill rotWithShape="1">
          <a:blip r:embed="rId2">
            <a:extLst>
              <a:ext uri="{28A0092B-C50C-407E-A947-70E740481C1C}">
                <a14:useLocalDpi xmlns:a14="http://schemas.microsoft.com/office/drawing/2010/main" val="0"/>
              </a:ext>
            </a:extLst>
          </a:blip>
          <a:srcRect l="29842" t="14272" r="29740"/>
          <a:stretch/>
        </p:blipFill>
        <p:spPr>
          <a:xfrm>
            <a:off x="6664271" y="474208"/>
            <a:ext cx="4541004" cy="5545293"/>
          </a:xfrm>
          <a:prstGeom prst="rect">
            <a:avLst/>
          </a:prstGeom>
        </p:spPr>
      </p:pic>
    </p:spTree>
    <p:extLst>
      <p:ext uri="{BB962C8B-B14F-4D97-AF65-F5344CB8AC3E}">
        <p14:creationId xmlns:p14="http://schemas.microsoft.com/office/powerpoint/2010/main" val="3224202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98094-ED54-43AB-B42B-CC4601CB011D}"/>
              </a:ext>
            </a:extLst>
          </p:cNvPr>
          <p:cNvSpPr>
            <a:spLocks noGrp="1"/>
          </p:cNvSpPr>
          <p:nvPr>
            <p:ph type="title"/>
          </p:nvPr>
        </p:nvSpPr>
        <p:spPr>
          <a:xfrm>
            <a:off x="838200" y="585216"/>
            <a:ext cx="10515600" cy="1325563"/>
          </a:xfrm>
        </p:spPr>
        <p:txBody>
          <a:bodyPr>
            <a:normAutofit/>
          </a:bodyPr>
          <a:lstStyle/>
          <a:p>
            <a:r>
              <a:rPr lang="en-US">
                <a:solidFill>
                  <a:schemeClr val="bg1"/>
                </a:solidFill>
              </a:rPr>
              <a:t>Berkeley’s Libraries Revenue Shortfalls of the 80s</a:t>
            </a:r>
          </a:p>
        </p:txBody>
      </p:sp>
      <p:pic>
        <p:nvPicPr>
          <p:cNvPr id="7" name="Picture 6" descr="A screenshot of a cell phone&#10;&#10;Description automatically generated">
            <a:extLst>
              <a:ext uri="{FF2B5EF4-FFF2-40B4-BE49-F238E27FC236}">
                <a16:creationId xmlns:a16="http://schemas.microsoft.com/office/drawing/2014/main" id="{40CF84FF-B397-4E6D-876F-707FACC335DD}"/>
              </a:ext>
            </a:extLst>
          </p:cNvPr>
          <p:cNvPicPr>
            <a:picLocks noChangeAspect="1"/>
          </p:cNvPicPr>
          <p:nvPr/>
        </p:nvPicPr>
        <p:blipFill rotWithShape="1">
          <a:blip r:embed="rId2">
            <a:extLst>
              <a:ext uri="{28A0092B-C50C-407E-A947-70E740481C1C}">
                <a14:useLocalDpi xmlns:a14="http://schemas.microsoft.com/office/drawing/2010/main" val="0"/>
              </a:ext>
            </a:extLst>
          </a:blip>
          <a:srcRect l="20926" t="23093" r="20018" b="4615"/>
          <a:stretch/>
        </p:blipFill>
        <p:spPr>
          <a:xfrm>
            <a:off x="838200" y="2276715"/>
            <a:ext cx="6438900" cy="4729261"/>
          </a:xfrm>
          <a:prstGeom prst="rect">
            <a:avLst/>
          </a:prstGeom>
        </p:spPr>
      </p:pic>
      <p:sp>
        <p:nvSpPr>
          <p:cNvPr id="3" name="Content Placeholder 2">
            <a:extLst>
              <a:ext uri="{FF2B5EF4-FFF2-40B4-BE49-F238E27FC236}">
                <a16:creationId xmlns:a16="http://schemas.microsoft.com/office/drawing/2014/main" id="{6BE139BC-D3EB-4D21-91D7-374CD2342B3E}"/>
              </a:ext>
            </a:extLst>
          </p:cNvPr>
          <p:cNvSpPr>
            <a:spLocks noGrp="1"/>
          </p:cNvSpPr>
          <p:nvPr>
            <p:ph idx="1"/>
          </p:nvPr>
        </p:nvSpPr>
        <p:spPr>
          <a:xfrm>
            <a:off x="7546848" y="2516777"/>
            <a:ext cx="3803904" cy="3660185"/>
          </a:xfrm>
        </p:spPr>
        <p:txBody>
          <a:bodyPr anchor="ctr">
            <a:normAutofit/>
          </a:bodyPr>
          <a:lstStyle/>
          <a:p>
            <a:r>
              <a:rPr lang="en-US" sz="1700"/>
              <a:t>After the passage of Proposition 13, Berkeley’s beloved libraries expected tough budgetary times.</a:t>
            </a:r>
          </a:p>
          <a:p>
            <a:r>
              <a:rPr lang="en-US" sz="1700"/>
              <a:t>In the early 80s, Berkeley voters approved a tax for the libraries on the square footage of their dwelling unit.</a:t>
            </a:r>
          </a:p>
          <a:p>
            <a:r>
              <a:rPr lang="en-US" sz="1700"/>
              <a:t>The city hired a group of college students to create a square footage database which would be used to tax homeowners and businesses.  </a:t>
            </a:r>
          </a:p>
          <a:p>
            <a:r>
              <a:rPr lang="en-US" sz="1700"/>
              <a:t>The college students used 1950s-60s diagrams of all the buildings in Berkeley to create the database.</a:t>
            </a:r>
          </a:p>
        </p:txBody>
      </p:sp>
    </p:spTree>
    <p:extLst>
      <p:ext uri="{BB962C8B-B14F-4D97-AF65-F5344CB8AC3E}">
        <p14:creationId xmlns:p14="http://schemas.microsoft.com/office/powerpoint/2010/main" val="1436074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5EC0-CCDA-4ADB-A5BE-053F3E5D4483}"/>
              </a:ext>
            </a:extLst>
          </p:cNvPr>
          <p:cNvSpPr>
            <a:spLocks noGrp="1"/>
          </p:cNvSpPr>
          <p:nvPr>
            <p:ph type="title"/>
          </p:nvPr>
        </p:nvSpPr>
        <p:spPr>
          <a:xfrm>
            <a:off x="648929" y="629266"/>
            <a:ext cx="3505495" cy="1622321"/>
          </a:xfrm>
        </p:spPr>
        <p:txBody>
          <a:bodyPr>
            <a:normAutofit/>
          </a:bodyPr>
          <a:lstStyle/>
          <a:p>
            <a:r>
              <a:rPr lang="en-US" sz="2400"/>
              <a:t>Through the years, voters approved 9 more assessments to support their city</a:t>
            </a:r>
          </a:p>
        </p:txBody>
      </p:sp>
      <p:sp>
        <p:nvSpPr>
          <p:cNvPr id="3" name="Content Placeholder 2">
            <a:extLst>
              <a:ext uri="{FF2B5EF4-FFF2-40B4-BE49-F238E27FC236}">
                <a16:creationId xmlns:a16="http://schemas.microsoft.com/office/drawing/2014/main" id="{D1D24C98-C68D-47ED-8E4D-24C7D24CF28D}"/>
              </a:ext>
            </a:extLst>
          </p:cNvPr>
          <p:cNvSpPr>
            <a:spLocks noGrp="1"/>
          </p:cNvSpPr>
          <p:nvPr>
            <p:ph idx="1"/>
          </p:nvPr>
        </p:nvSpPr>
        <p:spPr>
          <a:xfrm>
            <a:off x="648931" y="2438400"/>
            <a:ext cx="3505494" cy="3785419"/>
          </a:xfrm>
        </p:spPr>
        <p:txBody>
          <a:bodyPr>
            <a:normAutofit/>
          </a:bodyPr>
          <a:lstStyle/>
          <a:p>
            <a:pPr marL="0" indent="0">
              <a:buNone/>
            </a:pPr>
            <a:r>
              <a:rPr lang="en-US" sz="2000" dirty="0"/>
              <a:t>Parks and Landscaping</a:t>
            </a:r>
          </a:p>
          <a:p>
            <a:pPr marL="0" indent="0">
              <a:buNone/>
            </a:pPr>
            <a:r>
              <a:rPr lang="en-US" sz="2000" dirty="0"/>
              <a:t>Fire Dept Mello </a:t>
            </a:r>
            <a:r>
              <a:rPr lang="en-US" sz="2000"/>
              <a:t>Roos</a:t>
            </a:r>
            <a:endParaRPr lang="en-US" sz="2000" dirty="0"/>
          </a:p>
          <a:p>
            <a:pPr marL="0" indent="0">
              <a:buNone/>
            </a:pPr>
            <a:r>
              <a:rPr lang="en-US" sz="2000" dirty="0"/>
              <a:t>Fire/Disaster Preparedness</a:t>
            </a:r>
          </a:p>
          <a:p>
            <a:pPr marL="0" indent="0">
              <a:buNone/>
            </a:pPr>
            <a:r>
              <a:rPr lang="en-US" sz="2000" dirty="0"/>
              <a:t>Paramedic Supplement</a:t>
            </a:r>
          </a:p>
          <a:p>
            <a:pPr marL="0" indent="0">
              <a:buNone/>
            </a:pPr>
            <a:r>
              <a:rPr lang="en-US" sz="2000" dirty="0"/>
              <a:t>Disabled Services</a:t>
            </a:r>
          </a:p>
          <a:p>
            <a:pPr marL="0" indent="0">
              <a:buNone/>
            </a:pPr>
            <a:r>
              <a:rPr lang="en-US" sz="2000" dirty="0"/>
              <a:t>Berkeley Schools</a:t>
            </a:r>
          </a:p>
          <a:p>
            <a:pPr marL="0" indent="0">
              <a:buNone/>
            </a:pPr>
            <a:r>
              <a:rPr lang="en-US" sz="2000" dirty="0"/>
              <a:t>Berkeley Teacher Raise</a:t>
            </a:r>
          </a:p>
          <a:p>
            <a:pPr marL="0" indent="0">
              <a:buNone/>
            </a:pPr>
            <a:r>
              <a:rPr lang="en-US" sz="2000" dirty="0"/>
              <a:t>Berkeley Schools Maintenance</a:t>
            </a:r>
          </a:p>
          <a:p>
            <a:pPr marL="0" indent="0">
              <a:buNone/>
            </a:pPr>
            <a:r>
              <a:rPr lang="en-US" sz="2000" dirty="0"/>
              <a:t>Street Lighting</a:t>
            </a:r>
          </a:p>
        </p:txBody>
      </p:sp>
      <p:sp>
        <p:nvSpPr>
          <p:cNvPr id="25" name="Rectangle 2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5B84081A-997C-4692-ADBF-6AF3B4DA5435}"/>
              </a:ext>
            </a:extLst>
          </p:cNvPr>
          <p:cNvPicPr>
            <a:picLocks noChangeAspect="1"/>
          </p:cNvPicPr>
          <p:nvPr/>
        </p:nvPicPr>
        <p:blipFill rotWithShape="1">
          <a:blip r:embed="rId2">
            <a:extLst>
              <a:ext uri="{28A0092B-C50C-407E-A947-70E740481C1C}">
                <a14:useLocalDpi xmlns:a14="http://schemas.microsoft.com/office/drawing/2010/main" val="0"/>
              </a:ext>
            </a:extLst>
          </a:blip>
          <a:srcRect l="50151" t="14166" r="20677" b="44719"/>
          <a:stretch/>
        </p:blipFill>
        <p:spPr>
          <a:xfrm>
            <a:off x="5586910" y="790414"/>
            <a:ext cx="5864689" cy="4959457"/>
          </a:xfrm>
          <a:prstGeom prst="rect">
            <a:avLst/>
          </a:prstGeom>
          <a:effectLst/>
        </p:spPr>
      </p:pic>
    </p:spTree>
    <p:extLst>
      <p:ext uri="{BB962C8B-B14F-4D97-AF65-F5344CB8AC3E}">
        <p14:creationId xmlns:p14="http://schemas.microsoft.com/office/powerpoint/2010/main" val="3645518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A4E4-CE60-4B61-92D6-246283409B1C}"/>
              </a:ext>
            </a:extLst>
          </p:cNvPr>
          <p:cNvSpPr>
            <a:spLocks noGrp="1"/>
          </p:cNvSpPr>
          <p:nvPr>
            <p:ph type="title"/>
          </p:nvPr>
        </p:nvSpPr>
        <p:spPr>
          <a:xfrm>
            <a:off x="648929" y="629266"/>
            <a:ext cx="3505495" cy="1622321"/>
          </a:xfrm>
        </p:spPr>
        <p:txBody>
          <a:bodyPr>
            <a:normAutofit/>
          </a:bodyPr>
          <a:lstStyle/>
          <a:p>
            <a:r>
              <a:rPr lang="en-US" sz="3700" dirty="0"/>
              <a:t>The Public Exposed Errors</a:t>
            </a:r>
          </a:p>
        </p:txBody>
      </p:sp>
      <p:sp>
        <p:nvSpPr>
          <p:cNvPr id="37" name="Rectangle 3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5DE326BD-B804-4DBF-B7B2-2241F1AB7532}"/>
              </a:ext>
            </a:extLst>
          </p:cNvPr>
          <p:cNvPicPr>
            <a:picLocks noChangeAspect="1"/>
          </p:cNvPicPr>
          <p:nvPr/>
        </p:nvPicPr>
        <p:blipFill rotWithShape="1">
          <a:blip r:embed="rId2">
            <a:extLst>
              <a:ext uri="{28A0092B-C50C-407E-A947-70E740481C1C}">
                <a14:useLocalDpi xmlns:a14="http://schemas.microsoft.com/office/drawing/2010/main" val="0"/>
              </a:ext>
            </a:extLst>
          </a:blip>
          <a:srcRect l="13510" t="15742" r="18546" b="13533"/>
          <a:stretch/>
        </p:blipFill>
        <p:spPr>
          <a:xfrm>
            <a:off x="5405862" y="1469344"/>
            <a:ext cx="6019331" cy="3916066"/>
          </a:xfrm>
          <a:prstGeom prst="rect">
            <a:avLst/>
          </a:prstGeom>
          <a:effectLst/>
        </p:spPr>
      </p:pic>
      <p:graphicFrame>
        <p:nvGraphicFramePr>
          <p:cNvPr id="35" name="Content Placeholder 2">
            <a:extLst>
              <a:ext uri="{FF2B5EF4-FFF2-40B4-BE49-F238E27FC236}">
                <a16:creationId xmlns:a16="http://schemas.microsoft.com/office/drawing/2014/main" id="{3874A9A6-8BB8-4D42-A00C-10CAB2E19F1C}"/>
              </a:ext>
            </a:extLst>
          </p:cNvPr>
          <p:cNvGraphicFramePr/>
          <p:nvPr>
            <p:extLst>
              <p:ext uri="{D42A27DB-BD31-4B8C-83A1-F6EECF244321}">
                <p14:modId xmlns:p14="http://schemas.microsoft.com/office/powerpoint/2010/main" val="318524837"/>
              </p:ext>
            </p:extLst>
          </p:nvPr>
        </p:nvGraphicFramePr>
        <p:xfrm>
          <a:off x="648931" y="2438400"/>
          <a:ext cx="3505494"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8089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562CC15-C1BE-44F8-BFCE-32B1819731DC}"/>
              </a:ext>
            </a:extLst>
          </p:cNvPr>
          <p:cNvSpPr>
            <a:spLocks noGrp="1"/>
          </p:cNvSpPr>
          <p:nvPr>
            <p:ph type="ctrTitle"/>
          </p:nvPr>
        </p:nvSpPr>
        <p:spPr>
          <a:xfrm>
            <a:off x="958506" y="800392"/>
            <a:ext cx="10264697" cy="1212102"/>
          </a:xfrm>
        </p:spPr>
        <p:txBody>
          <a:bodyPr vert="horz" lIns="91440" tIns="45720" rIns="91440" bIns="45720" rtlCol="0" anchor="ctr">
            <a:normAutofit/>
          </a:bodyPr>
          <a:lstStyle/>
          <a:p>
            <a:pPr algn="l"/>
            <a:r>
              <a:rPr lang="en-US" sz="4000" kern="1200" dirty="0">
                <a:solidFill>
                  <a:srgbClr val="FFFFFF"/>
                </a:solidFill>
                <a:latin typeface="+mj-lt"/>
                <a:ea typeface="+mj-ea"/>
                <a:cs typeface="+mj-cs"/>
              </a:rPr>
              <a:t>11 Harmed Homeowners Ask for Corrections</a:t>
            </a:r>
          </a:p>
        </p:txBody>
      </p:sp>
      <p:sp>
        <p:nvSpPr>
          <p:cNvPr id="3" name="Content Placeholder 2">
            <a:extLst>
              <a:ext uri="{FF2B5EF4-FFF2-40B4-BE49-F238E27FC236}">
                <a16:creationId xmlns:a16="http://schemas.microsoft.com/office/drawing/2014/main" id="{6A416B9F-27E2-48BC-A0BA-8E753F61F336}"/>
              </a:ext>
            </a:extLst>
          </p:cNvPr>
          <p:cNvSpPr>
            <a:spLocks noGrp="1"/>
          </p:cNvSpPr>
          <p:nvPr>
            <p:ph type="subTitle" idx="1"/>
          </p:nvPr>
        </p:nvSpPr>
        <p:spPr>
          <a:xfrm>
            <a:off x="1367624" y="2490436"/>
            <a:ext cx="9708995" cy="3567173"/>
          </a:xfrm>
        </p:spPr>
        <p:txBody>
          <a:bodyPr vert="horz" lIns="91440" tIns="45720" rIns="91440" bIns="45720" rtlCol="0" anchor="ctr">
            <a:normAutofit lnSpcReduction="10000"/>
          </a:bodyPr>
          <a:lstStyle/>
          <a:p>
            <a:pPr indent="-228600" algn="l">
              <a:buFont typeface="Arial" panose="020B0604020202020204" pitchFamily="34" charset="0"/>
              <a:buChar char="•"/>
            </a:pPr>
            <a:r>
              <a:rPr lang="en-US" sz="2200" dirty="0"/>
              <a:t>In July 2020, A group of mostly elderly and/or minority families collectively wrote a letter to the City’s Finance Department, who incorrectly imposes taxes on their non-dwelling spaces. </a:t>
            </a:r>
            <a:r>
              <a:rPr lang="en-US" sz="2200" b="1" dirty="0"/>
              <a:t>The financial harm to these families is substantial. </a:t>
            </a:r>
            <a:r>
              <a:rPr lang="en-US" sz="2200" dirty="0"/>
              <a:t>Their complaint is:</a:t>
            </a:r>
          </a:p>
          <a:p>
            <a:pPr indent="-228600" algn="l">
              <a:buFont typeface="Arial" panose="020B0604020202020204" pitchFamily="34" charset="0"/>
              <a:buChar char="•"/>
            </a:pPr>
            <a:r>
              <a:rPr lang="en-US" sz="2200" dirty="0"/>
              <a:t>Dirt understory is not dwelling space, or even basement, because basements are defined by having floor material.   </a:t>
            </a:r>
          </a:p>
          <a:p>
            <a:pPr indent="-228600" algn="l">
              <a:buFont typeface="Arial" panose="020B0604020202020204" pitchFamily="34" charset="0"/>
              <a:buChar char="•"/>
            </a:pPr>
            <a:r>
              <a:rPr lang="en-US" sz="2200" dirty="0"/>
              <a:t>One of the Harmed families with a dirt understory has paid tax assessments on the dirt space ($900 a year) for decades.  The city won’t allow it to be developed without raising the house.  Their backdoor neighbor had an understory and then raised the house to make dwelling space, never paying tax then and still not paying now!</a:t>
            </a:r>
          </a:p>
        </p:txBody>
      </p:sp>
    </p:spTree>
    <p:extLst>
      <p:ext uri="{BB962C8B-B14F-4D97-AF65-F5344CB8AC3E}">
        <p14:creationId xmlns:p14="http://schemas.microsoft.com/office/powerpoint/2010/main" val="4242923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house&#10;&#10;Description automatically generated">
            <a:extLst>
              <a:ext uri="{FF2B5EF4-FFF2-40B4-BE49-F238E27FC236}">
                <a16:creationId xmlns:a16="http://schemas.microsoft.com/office/drawing/2014/main" id="{88DF7641-820A-4F1F-85B9-73CAAE8D16A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1290" t="19435" r="34077" b="11621"/>
          <a:stretch/>
        </p:blipFill>
        <p:spPr>
          <a:xfrm>
            <a:off x="5797543" y="1332854"/>
            <a:ext cx="6244640" cy="4728119"/>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293DEDA-9F1D-4D60-8E8D-3C5CC67CD0D7}"/>
              </a:ext>
            </a:extLst>
          </p:cNvPr>
          <p:cNvSpPr>
            <a:spLocks noGrp="1"/>
          </p:cNvSpPr>
          <p:nvPr>
            <p:ph type="title"/>
          </p:nvPr>
        </p:nvSpPr>
        <p:spPr>
          <a:xfrm>
            <a:off x="804998" y="798445"/>
            <a:ext cx="4803636" cy="1311664"/>
          </a:xfrm>
        </p:spPr>
        <p:txBody>
          <a:bodyPr>
            <a:normAutofit/>
          </a:bodyPr>
          <a:lstStyle/>
          <a:p>
            <a:r>
              <a:rPr lang="en-US">
                <a:solidFill>
                  <a:srgbClr val="000000"/>
                </a:solidFill>
              </a:rPr>
              <a:t>This Home is Charged Double</a:t>
            </a:r>
          </a:p>
        </p:txBody>
      </p:sp>
      <p:sp>
        <p:nvSpPr>
          <p:cNvPr id="3" name="Content Placeholder 2">
            <a:extLst>
              <a:ext uri="{FF2B5EF4-FFF2-40B4-BE49-F238E27FC236}">
                <a16:creationId xmlns:a16="http://schemas.microsoft.com/office/drawing/2014/main" id="{F3572C50-CC6B-4797-9209-7D701096543B}"/>
              </a:ext>
            </a:extLst>
          </p:cNvPr>
          <p:cNvSpPr>
            <a:spLocks noGrp="1"/>
          </p:cNvSpPr>
          <p:nvPr>
            <p:ph idx="1"/>
          </p:nvPr>
        </p:nvSpPr>
        <p:spPr>
          <a:xfrm>
            <a:off x="804997" y="2272143"/>
            <a:ext cx="4706803" cy="3788830"/>
          </a:xfrm>
        </p:spPr>
        <p:txBody>
          <a:bodyPr anchor="ctr">
            <a:normAutofit/>
          </a:bodyPr>
          <a:lstStyle/>
          <a:p>
            <a:r>
              <a:rPr lang="en-US" sz="1700" dirty="0">
                <a:solidFill>
                  <a:srgbClr val="000000"/>
                </a:solidFill>
              </a:rPr>
              <a:t>This Berkeley homeowner is elderly and sight-impaired.  He is forced to pay for an unfinished understory, some covered only in dirt base.  To move around in there, he has to hunch over to avoid hitting his head.  Did we tell you that he is sight-impaired and elderly?</a:t>
            </a:r>
          </a:p>
          <a:p>
            <a:r>
              <a:rPr lang="en-US" sz="1700" dirty="0">
                <a:solidFill>
                  <a:srgbClr val="000000"/>
                </a:solidFill>
              </a:rPr>
              <a:t>We don’t believe this is what voters wanted.  The city shouldn’t tax undeveloped understories that are clearly not dwelling space.</a:t>
            </a:r>
          </a:p>
          <a:p>
            <a:r>
              <a:rPr lang="en-US" sz="1700" dirty="0">
                <a:solidFill>
                  <a:srgbClr val="000000"/>
                </a:solidFill>
              </a:rPr>
              <a:t>This is not fair to this elderly homeowner and he should not be exploited to the tune of an extra $1200 every single year.</a:t>
            </a:r>
          </a:p>
        </p:txBody>
      </p:sp>
    </p:spTree>
    <p:extLst>
      <p:ext uri="{BB962C8B-B14F-4D97-AF65-F5344CB8AC3E}">
        <p14:creationId xmlns:p14="http://schemas.microsoft.com/office/powerpoint/2010/main" val="362586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F3CB411-AA87-4187-B3CE-5E3FBAE64C4D}"/>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Understory has No Allowed Uses</a:t>
            </a:r>
          </a:p>
        </p:txBody>
      </p:sp>
      <p:sp>
        <p:nvSpPr>
          <p:cNvPr id="3" name="Content Placeholder 2">
            <a:extLst>
              <a:ext uri="{FF2B5EF4-FFF2-40B4-BE49-F238E27FC236}">
                <a16:creationId xmlns:a16="http://schemas.microsoft.com/office/drawing/2014/main" id="{ED52EDA4-F976-4949-A1ED-48D31ABFB370}"/>
              </a:ext>
            </a:extLst>
          </p:cNvPr>
          <p:cNvSpPr>
            <a:spLocks noGrp="1"/>
          </p:cNvSpPr>
          <p:nvPr>
            <p:ph idx="1"/>
          </p:nvPr>
        </p:nvSpPr>
        <p:spPr>
          <a:xfrm>
            <a:off x="1367624" y="2490436"/>
            <a:ext cx="9708995" cy="3567173"/>
          </a:xfrm>
        </p:spPr>
        <p:txBody>
          <a:bodyPr anchor="ctr">
            <a:normAutofit/>
          </a:bodyPr>
          <a:lstStyle/>
          <a:p>
            <a:pPr indent="-228600">
              <a:buFont typeface="Arial" panose="020B0604020202020204" pitchFamily="34" charset="0"/>
              <a:buChar char="•"/>
            </a:pPr>
            <a:r>
              <a:rPr lang="en-US" sz="2400"/>
              <a:t>Understory with insufficient ceiling height to walk upright is not a basement because building code for basements requires 6’4” height clearance. (UBC R305.1.1)</a:t>
            </a:r>
          </a:p>
          <a:p>
            <a:pPr indent="-228600">
              <a:buFont typeface="Arial" panose="020B0604020202020204" pitchFamily="34" charset="0"/>
              <a:buChar char="•"/>
            </a:pPr>
            <a:r>
              <a:rPr lang="en-US" sz="2400"/>
              <a:t>Zoning code does not allow ANY USE which is not permitted by the zoning code, so these dirt/low height clearance spaces are NOT USABLE. (BMC 23A.12.10)</a:t>
            </a:r>
          </a:p>
          <a:p>
            <a:endParaRPr lang="en-US" sz="2400"/>
          </a:p>
        </p:txBody>
      </p:sp>
    </p:spTree>
    <p:extLst>
      <p:ext uri="{BB962C8B-B14F-4D97-AF65-F5344CB8AC3E}">
        <p14:creationId xmlns:p14="http://schemas.microsoft.com/office/powerpoint/2010/main" val="148897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C46229-195C-43E0-ABD6-1937AE6F6876}"/>
              </a:ext>
            </a:extLst>
          </p:cNvPr>
          <p:cNvSpPr>
            <a:spLocks noGrp="1"/>
          </p:cNvSpPr>
          <p:nvPr>
            <p:ph type="title"/>
          </p:nvPr>
        </p:nvSpPr>
        <p:spPr>
          <a:xfrm>
            <a:off x="686834" y="1153572"/>
            <a:ext cx="3200400" cy="4461163"/>
          </a:xfrm>
        </p:spPr>
        <p:txBody>
          <a:bodyPr>
            <a:normAutofit/>
          </a:bodyPr>
          <a:lstStyle/>
          <a:p>
            <a:r>
              <a:rPr lang="en-US">
                <a:solidFill>
                  <a:srgbClr val="FFFFFF"/>
                </a:solidFill>
              </a:rPr>
              <a:t>Other Taxpayers Ensured Yearly Windfall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99568B0-6C6D-4E0B-A10C-66DA1406B8A2}"/>
              </a:ext>
            </a:extLst>
          </p:cNvPr>
          <p:cNvSpPr>
            <a:spLocks noGrp="1"/>
          </p:cNvSpPr>
          <p:nvPr>
            <p:ph idx="1"/>
          </p:nvPr>
        </p:nvSpPr>
        <p:spPr>
          <a:xfrm>
            <a:off x="4447308" y="591344"/>
            <a:ext cx="6906491" cy="5585619"/>
          </a:xfrm>
        </p:spPr>
        <p:txBody>
          <a:bodyPr anchor="ctr">
            <a:normAutofit fontScale="92500"/>
          </a:bodyPr>
          <a:lstStyle/>
          <a:p>
            <a:r>
              <a:rPr lang="en-US" dirty="0"/>
              <a:t>One Harmed Homeowner with unfairly taxed dirt space, has another neighbor who made their basement livable. They weren’t taxed before and are still not now.  That duplex owner is not the only one with an unfair advantage.  There are hundreds and hundreds of these.</a:t>
            </a:r>
          </a:p>
          <a:p>
            <a:r>
              <a:rPr lang="en-US" dirty="0"/>
              <a:t>Concerned citizens have quantified 700+ such undercharged properties at a loss the city revenues of </a:t>
            </a:r>
            <a:r>
              <a:rPr lang="en-US" b="1" dirty="0"/>
              <a:t>over $4 Million </a:t>
            </a:r>
            <a:r>
              <a:rPr lang="en-US" dirty="0"/>
              <a:t>over the last 10 years.   There are a lot more losses to uncover!  The work is time-consuming and mind-dumbing.</a:t>
            </a:r>
          </a:p>
          <a:p>
            <a:r>
              <a:rPr lang="en-US" dirty="0"/>
              <a:t>The city should be doing this data control work, not those who are harmed by the scheme.</a:t>
            </a:r>
          </a:p>
        </p:txBody>
      </p:sp>
    </p:spTree>
    <p:extLst>
      <p:ext uri="{BB962C8B-B14F-4D97-AF65-F5344CB8AC3E}">
        <p14:creationId xmlns:p14="http://schemas.microsoft.com/office/powerpoint/2010/main" val="1968174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1536</Words>
  <Application>Microsoft Office PowerPoint</Application>
  <PresentationFormat>Widescreen</PresentationFormat>
  <Paragraphs>116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Berkeley’s Square Footage Database Disparities</vt:lpstr>
      <vt:lpstr>Glad your interested in Berkeley Tax Inequities</vt:lpstr>
      <vt:lpstr>Berkeley’s Libraries Revenue Shortfalls of the 80s</vt:lpstr>
      <vt:lpstr>Through the years, voters approved 9 more assessments to support their city</vt:lpstr>
      <vt:lpstr>The Public Exposed Errors</vt:lpstr>
      <vt:lpstr>11 Harmed Homeowners Ask for Corrections</vt:lpstr>
      <vt:lpstr>This Home is Charged Double</vt:lpstr>
      <vt:lpstr>Understory has No Allowed Uses</vt:lpstr>
      <vt:lpstr>Other Taxpayers Ensured Yearly Windfall</vt:lpstr>
      <vt:lpstr>Many Basements are NOT TAXED The following is a list of houses with untaxed basements like the one in photo</vt:lpstr>
      <vt:lpstr>Or Developed and Livable and NOT taxed</vt:lpstr>
      <vt:lpstr>The Big Losses in Revenue are from Uncaptured Building Addition Square Footage</vt:lpstr>
      <vt:lpstr>Larger Multi-Unit buildings Save More</vt:lpstr>
      <vt:lpstr>When a New Home is Built, the old Square Footage is often NOT updated</vt:lpstr>
      <vt:lpstr>Or this Rental Home</vt:lpstr>
      <vt:lpstr>Building Inspection is Good Opportunity for Correction – but opportunity is squandered</vt:lpstr>
      <vt:lpstr>Berkeleyans who Benefit from this Scheme are Subsidized by those unfairly Overcharged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Berkeley’s Square Footage Database Disparities</dc:title>
  <dc:creator>Lilana Spindler</dc:creator>
  <cp:lastModifiedBy>Lilana Spindler</cp:lastModifiedBy>
  <cp:revision>3</cp:revision>
  <dcterms:created xsi:type="dcterms:W3CDTF">2020-09-03T14:57:38Z</dcterms:created>
  <dcterms:modified xsi:type="dcterms:W3CDTF">2020-09-03T15:15:55Z</dcterms:modified>
</cp:coreProperties>
</file>