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73" r:id="rId4"/>
    <p:sldId id="274" r:id="rId5"/>
    <p:sldId id="275" r:id="rId6"/>
    <p:sldId id="284" r:id="rId7"/>
    <p:sldId id="263" r:id="rId8"/>
    <p:sldId id="283" r:id="rId9"/>
    <p:sldId id="261" r:id="rId10"/>
    <p:sldId id="287" r:id="rId11"/>
    <p:sldId id="276" r:id="rId12"/>
    <p:sldId id="277" r:id="rId13"/>
    <p:sldId id="278" r:id="rId14"/>
    <p:sldId id="282" r:id="rId15"/>
    <p:sldId id="279" r:id="rId16"/>
    <p:sldId id="280" r:id="rId17"/>
    <p:sldId id="265" r:id="rId18"/>
    <p:sldId id="267" r:id="rId19"/>
    <p:sldId id="281" r:id="rId20"/>
    <p:sldId id="259" r:id="rId21"/>
    <p:sldId id="260" r:id="rId22"/>
    <p:sldId id="286" r:id="rId23"/>
    <p:sldId id="271" r:id="rId24"/>
    <p:sldId id="288" r:id="rId25"/>
    <p:sldId id="285"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571" autoAdjust="0"/>
  </p:normalViewPr>
  <p:slideViewPr>
    <p:cSldViewPr snapToGrid="0">
      <p:cViewPr varScale="1">
        <p:scale>
          <a:sx n="72" d="100"/>
          <a:sy n="72"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FE000-5601-4670-899F-A73E1C8DE650}" type="doc">
      <dgm:prSet loTypeId="urn:microsoft.com/office/officeart/2016/7/layout/HexagonTimeline" loCatId="process" qsTypeId="urn:microsoft.com/office/officeart/2005/8/quickstyle/simple2" qsCatId="simple" csTypeId="urn:microsoft.com/office/officeart/2005/8/colors/colorful5" csCatId="colorful" phldr="1"/>
      <dgm:spPr/>
      <dgm:t>
        <a:bodyPr/>
        <a:lstStyle/>
        <a:p>
          <a:endParaRPr lang="en-US"/>
        </a:p>
      </dgm:t>
    </dgm:pt>
    <dgm:pt modelId="{864CC972-86B2-4063-B1B2-F4D26767EC69}">
      <dgm:prSet/>
      <dgm:spPr/>
      <dgm:t>
        <a:bodyPr/>
        <a:lstStyle/>
        <a:p>
          <a:r>
            <a:rPr lang="en-US"/>
            <a:t>1980s</a:t>
          </a:r>
        </a:p>
      </dgm:t>
    </dgm:pt>
    <dgm:pt modelId="{279F7B1A-5E27-48B9-BBBB-0AFEA16F8399}" type="parTrans" cxnId="{1F2B1A35-710D-42DD-A7C1-0370B8108C60}">
      <dgm:prSet/>
      <dgm:spPr/>
      <dgm:t>
        <a:bodyPr/>
        <a:lstStyle/>
        <a:p>
          <a:endParaRPr lang="en-US"/>
        </a:p>
      </dgm:t>
    </dgm:pt>
    <dgm:pt modelId="{687D899B-8E76-40C3-838E-02979CE26613}" type="sibTrans" cxnId="{1F2B1A35-710D-42DD-A7C1-0370B8108C60}">
      <dgm:prSet/>
      <dgm:spPr/>
      <dgm:t>
        <a:bodyPr/>
        <a:lstStyle/>
        <a:p>
          <a:endParaRPr lang="en-US"/>
        </a:p>
      </dgm:t>
    </dgm:pt>
    <dgm:pt modelId="{BA8C1E39-FEE1-47BA-A149-8CCCDB5BBBFE}">
      <dgm:prSet/>
      <dgm:spPr/>
      <dgm:t>
        <a:bodyPr/>
        <a:lstStyle/>
        <a:p>
          <a:r>
            <a:rPr lang="en-US" dirty="0"/>
            <a:t>Starting in the mid-80s, homeowners have found mistakes on their square footage taxes.</a:t>
          </a:r>
        </a:p>
      </dgm:t>
    </dgm:pt>
    <dgm:pt modelId="{5597E7BC-997C-4205-A4B8-EDC20E30AFDA}" type="parTrans" cxnId="{BC62152B-841D-41B0-BF15-C2633AAF8B5A}">
      <dgm:prSet/>
      <dgm:spPr/>
      <dgm:t>
        <a:bodyPr/>
        <a:lstStyle/>
        <a:p>
          <a:endParaRPr lang="en-US"/>
        </a:p>
      </dgm:t>
    </dgm:pt>
    <dgm:pt modelId="{2E831EF6-0BB1-49D6-A47E-00E303893DF3}" type="sibTrans" cxnId="{BC62152B-841D-41B0-BF15-C2633AAF8B5A}">
      <dgm:prSet/>
      <dgm:spPr/>
      <dgm:t>
        <a:bodyPr/>
        <a:lstStyle/>
        <a:p>
          <a:endParaRPr lang="en-US"/>
        </a:p>
      </dgm:t>
    </dgm:pt>
    <dgm:pt modelId="{545BF455-1421-41C7-A807-09832182D51E}">
      <dgm:prSet/>
      <dgm:spPr/>
      <dgm:t>
        <a:bodyPr/>
        <a:lstStyle/>
        <a:p>
          <a:r>
            <a:rPr lang="en-US" dirty="0"/>
            <a:t>2002</a:t>
          </a:r>
        </a:p>
      </dgm:t>
    </dgm:pt>
    <dgm:pt modelId="{A4510813-538D-423E-9C25-46018DE034BF}" type="parTrans" cxnId="{DEDDAC6D-A144-4FBC-8569-9C64C007E9B3}">
      <dgm:prSet/>
      <dgm:spPr/>
      <dgm:t>
        <a:bodyPr/>
        <a:lstStyle/>
        <a:p>
          <a:endParaRPr lang="en-US"/>
        </a:p>
      </dgm:t>
    </dgm:pt>
    <dgm:pt modelId="{5B10CDEF-3DAC-4A47-B0C5-9B5EE3A10BB9}" type="sibTrans" cxnId="{DEDDAC6D-A144-4FBC-8569-9C64C007E9B3}">
      <dgm:prSet/>
      <dgm:spPr/>
      <dgm:t>
        <a:bodyPr/>
        <a:lstStyle/>
        <a:p>
          <a:endParaRPr lang="en-US"/>
        </a:p>
      </dgm:t>
    </dgm:pt>
    <dgm:pt modelId="{A00167FE-5CFB-4569-AB1F-0D1C318BB21F}">
      <dgm:prSet/>
      <dgm:spPr/>
      <dgm:t>
        <a:bodyPr/>
        <a:lstStyle/>
        <a:p>
          <a:r>
            <a:rPr lang="en-US" dirty="0"/>
            <a:t>Concerned citizens escaped tax complaints led to 57 parcel tax corrections</a:t>
          </a:r>
        </a:p>
      </dgm:t>
    </dgm:pt>
    <dgm:pt modelId="{2D06DE85-3DA6-4101-80D0-43F729722181}" type="parTrans" cxnId="{AFE5A033-ABBF-4B73-A0B0-AD25B28A9962}">
      <dgm:prSet/>
      <dgm:spPr/>
      <dgm:t>
        <a:bodyPr/>
        <a:lstStyle/>
        <a:p>
          <a:endParaRPr lang="en-US"/>
        </a:p>
      </dgm:t>
    </dgm:pt>
    <dgm:pt modelId="{11655C86-D0AA-4584-9F61-4DD045871EC5}" type="sibTrans" cxnId="{AFE5A033-ABBF-4B73-A0B0-AD25B28A9962}">
      <dgm:prSet/>
      <dgm:spPr/>
      <dgm:t>
        <a:bodyPr/>
        <a:lstStyle/>
        <a:p>
          <a:endParaRPr lang="en-US"/>
        </a:p>
      </dgm:t>
    </dgm:pt>
    <dgm:pt modelId="{D0AD68FD-6A38-4E51-B3B5-DAB902B32F6D}">
      <dgm:prSet/>
      <dgm:spPr/>
      <dgm:t>
        <a:bodyPr/>
        <a:lstStyle/>
        <a:p>
          <a:r>
            <a:rPr lang="en-US" dirty="0"/>
            <a:t>2020</a:t>
          </a:r>
        </a:p>
      </dgm:t>
    </dgm:pt>
    <dgm:pt modelId="{2AE64B89-CA19-46DD-9522-42EE124C1C4D}" type="parTrans" cxnId="{710A7566-EC14-4B82-8518-A6F5EAFEC000}">
      <dgm:prSet/>
      <dgm:spPr/>
      <dgm:t>
        <a:bodyPr/>
        <a:lstStyle/>
        <a:p>
          <a:endParaRPr lang="en-US"/>
        </a:p>
      </dgm:t>
    </dgm:pt>
    <dgm:pt modelId="{E15D14C1-E9B7-46CA-A13A-F3D4E7CA8C69}" type="sibTrans" cxnId="{710A7566-EC14-4B82-8518-A6F5EAFEC000}">
      <dgm:prSet/>
      <dgm:spPr/>
      <dgm:t>
        <a:bodyPr/>
        <a:lstStyle/>
        <a:p>
          <a:endParaRPr lang="en-US"/>
        </a:p>
      </dgm:t>
    </dgm:pt>
    <dgm:pt modelId="{9A41207E-E6CD-4CB8-A30B-A80273CFF341}">
      <dgm:prSet/>
      <dgm:spPr/>
      <dgm:t>
        <a:bodyPr/>
        <a:lstStyle/>
        <a:p>
          <a:r>
            <a:rPr lang="en-US" dirty="0"/>
            <a:t>Concerned citizens demand corrections for low income homeowners.</a:t>
          </a:r>
        </a:p>
      </dgm:t>
    </dgm:pt>
    <dgm:pt modelId="{8142D236-0C9A-4F8F-86F7-B97B38BC8DDB}" type="parTrans" cxnId="{854ADF9E-CBFB-485C-9DB8-21FEF93F2652}">
      <dgm:prSet/>
      <dgm:spPr/>
      <dgm:t>
        <a:bodyPr/>
        <a:lstStyle/>
        <a:p>
          <a:endParaRPr lang="en-US"/>
        </a:p>
      </dgm:t>
    </dgm:pt>
    <dgm:pt modelId="{1B88854A-E7AB-49DA-90E0-329C211552EA}" type="sibTrans" cxnId="{854ADF9E-CBFB-485C-9DB8-21FEF93F2652}">
      <dgm:prSet/>
      <dgm:spPr/>
      <dgm:t>
        <a:bodyPr/>
        <a:lstStyle/>
        <a:p>
          <a:endParaRPr lang="en-US"/>
        </a:p>
      </dgm:t>
    </dgm:pt>
    <dgm:pt modelId="{CD493EE4-CDD8-4287-A58F-7351906C699C}" type="pres">
      <dgm:prSet presAssocID="{BE3FE000-5601-4670-899F-A73E1C8DE650}" presName="Name0" presStyleCnt="0">
        <dgm:presLayoutVars>
          <dgm:chMax/>
          <dgm:chPref/>
          <dgm:animLvl val="lvl"/>
        </dgm:presLayoutVars>
      </dgm:prSet>
      <dgm:spPr/>
    </dgm:pt>
    <dgm:pt modelId="{ED365D9D-B115-4915-82AF-15C046D6689A}" type="pres">
      <dgm:prSet presAssocID="{864CC972-86B2-4063-B1B2-F4D26767EC69}" presName="composite" presStyleCnt="0"/>
      <dgm:spPr/>
    </dgm:pt>
    <dgm:pt modelId="{C7332A09-A493-40B0-883F-FA5559FAF546}" type="pres">
      <dgm:prSet presAssocID="{864CC972-86B2-4063-B1B2-F4D26767EC69}" presName="Parent1" presStyleLbl="alignNode1" presStyleIdx="0" presStyleCnt="3">
        <dgm:presLayoutVars>
          <dgm:chMax val="1"/>
          <dgm:chPref val="1"/>
          <dgm:bulletEnabled val="1"/>
        </dgm:presLayoutVars>
      </dgm:prSet>
      <dgm:spPr/>
    </dgm:pt>
    <dgm:pt modelId="{A6575694-9A1F-4E82-8C5D-97911D8A93A4}" type="pres">
      <dgm:prSet presAssocID="{864CC972-86B2-4063-B1B2-F4D26767EC69}" presName="Childtext1" presStyleLbl="revTx" presStyleIdx="0" presStyleCnt="3">
        <dgm:presLayoutVars>
          <dgm:chMax val="0"/>
          <dgm:chPref val="0"/>
          <dgm:bulletEnabled/>
        </dgm:presLayoutVars>
      </dgm:prSet>
      <dgm:spPr/>
    </dgm:pt>
    <dgm:pt modelId="{3FAE01E8-E0D0-423D-9B56-FE9A54656719}" type="pres">
      <dgm:prSet presAssocID="{864CC972-86B2-4063-B1B2-F4D26767EC69}" presName="ConnectLine" presStyleLbl="sibTrans1D1" presStyleIdx="0" presStyleCnt="3"/>
      <dgm:spPr>
        <a:noFill/>
        <a:ln w="12700" cap="flat" cmpd="sng" algn="ctr">
          <a:solidFill>
            <a:schemeClr val="accent5">
              <a:hueOff val="0"/>
              <a:satOff val="0"/>
              <a:lumOff val="0"/>
              <a:alphaOff val="0"/>
            </a:schemeClr>
          </a:solidFill>
          <a:prstDash val="dash"/>
          <a:miter lim="800000"/>
        </a:ln>
        <a:effectLst/>
      </dgm:spPr>
    </dgm:pt>
    <dgm:pt modelId="{1AB4BDEA-2A86-4F2A-B7CD-ECD874F221CA}" type="pres">
      <dgm:prSet presAssocID="{864CC972-86B2-4063-B1B2-F4D26767EC69}" presName="ConnectLineEnd" presStyleLbl="node1" presStyleIdx="0" presStyleCnt="3"/>
      <dgm:spPr/>
    </dgm:pt>
    <dgm:pt modelId="{9CCB423E-E08F-4E1F-9163-B7D4DDBC5024}" type="pres">
      <dgm:prSet presAssocID="{864CC972-86B2-4063-B1B2-F4D26767EC69}" presName="EmptyPane" presStyleCnt="0"/>
      <dgm:spPr/>
    </dgm:pt>
    <dgm:pt modelId="{52598100-3D80-4A75-B65C-59FBCDADE689}" type="pres">
      <dgm:prSet presAssocID="{687D899B-8E76-40C3-838E-02979CE26613}" presName="spaceBetweenRectangles" presStyleLbl="fgAcc1" presStyleIdx="0" presStyleCnt="2"/>
      <dgm:spPr/>
    </dgm:pt>
    <dgm:pt modelId="{0CA47958-8A26-4888-A375-194F37ABCC15}" type="pres">
      <dgm:prSet presAssocID="{545BF455-1421-41C7-A807-09832182D51E}" presName="composite" presStyleCnt="0"/>
      <dgm:spPr/>
    </dgm:pt>
    <dgm:pt modelId="{46B2523D-8331-40A9-A86A-CA4CC4366363}" type="pres">
      <dgm:prSet presAssocID="{545BF455-1421-41C7-A807-09832182D51E}" presName="Parent1" presStyleLbl="alignNode1" presStyleIdx="1" presStyleCnt="3">
        <dgm:presLayoutVars>
          <dgm:chMax val="1"/>
          <dgm:chPref val="1"/>
          <dgm:bulletEnabled val="1"/>
        </dgm:presLayoutVars>
      </dgm:prSet>
      <dgm:spPr/>
    </dgm:pt>
    <dgm:pt modelId="{35B4F28E-2252-4CE3-9680-1B52D311C232}" type="pres">
      <dgm:prSet presAssocID="{545BF455-1421-41C7-A807-09832182D51E}" presName="Childtext1" presStyleLbl="revTx" presStyleIdx="1" presStyleCnt="3">
        <dgm:presLayoutVars>
          <dgm:chMax val="0"/>
          <dgm:chPref val="0"/>
          <dgm:bulletEnabled/>
        </dgm:presLayoutVars>
      </dgm:prSet>
      <dgm:spPr/>
    </dgm:pt>
    <dgm:pt modelId="{3D4D2CE5-C080-437D-9A3A-319AA62E8B9F}" type="pres">
      <dgm:prSet presAssocID="{545BF455-1421-41C7-A807-09832182D51E}" presName="ConnectLine" presStyleLbl="sibTrans1D1" presStyleIdx="1" presStyleCnt="3"/>
      <dgm:spPr>
        <a:noFill/>
        <a:ln w="12700" cap="flat" cmpd="sng" algn="ctr">
          <a:solidFill>
            <a:schemeClr val="accent5">
              <a:hueOff val="-4505695"/>
              <a:satOff val="-11613"/>
              <a:lumOff val="-7843"/>
              <a:alphaOff val="0"/>
            </a:schemeClr>
          </a:solidFill>
          <a:prstDash val="dash"/>
          <a:miter lim="800000"/>
        </a:ln>
        <a:effectLst/>
      </dgm:spPr>
    </dgm:pt>
    <dgm:pt modelId="{BCC6E0B7-77C5-4660-9652-9B872A51F39A}" type="pres">
      <dgm:prSet presAssocID="{545BF455-1421-41C7-A807-09832182D51E}" presName="ConnectLineEnd" presStyleLbl="node1" presStyleIdx="1" presStyleCnt="3"/>
      <dgm:spPr/>
    </dgm:pt>
    <dgm:pt modelId="{CAF1B544-6DC9-4700-8332-F30776C54FE4}" type="pres">
      <dgm:prSet presAssocID="{545BF455-1421-41C7-A807-09832182D51E}" presName="EmptyPane" presStyleCnt="0"/>
      <dgm:spPr/>
    </dgm:pt>
    <dgm:pt modelId="{1F66B592-A64B-4C9F-B0C7-7923A8FA1AE2}" type="pres">
      <dgm:prSet presAssocID="{5B10CDEF-3DAC-4A47-B0C5-9B5EE3A10BB9}" presName="spaceBetweenRectangles" presStyleLbl="fgAcc1" presStyleIdx="1" presStyleCnt="2"/>
      <dgm:spPr/>
    </dgm:pt>
    <dgm:pt modelId="{2875988E-FDED-480C-8C63-72E4CCC825D2}" type="pres">
      <dgm:prSet presAssocID="{D0AD68FD-6A38-4E51-B3B5-DAB902B32F6D}" presName="composite" presStyleCnt="0"/>
      <dgm:spPr/>
    </dgm:pt>
    <dgm:pt modelId="{3F989F9F-8BCB-4678-9E2A-2D59F6C26838}" type="pres">
      <dgm:prSet presAssocID="{D0AD68FD-6A38-4E51-B3B5-DAB902B32F6D}" presName="Parent1" presStyleLbl="alignNode1" presStyleIdx="2" presStyleCnt="3">
        <dgm:presLayoutVars>
          <dgm:chMax val="1"/>
          <dgm:chPref val="1"/>
          <dgm:bulletEnabled val="1"/>
        </dgm:presLayoutVars>
      </dgm:prSet>
      <dgm:spPr/>
    </dgm:pt>
    <dgm:pt modelId="{EB55714F-0D3E-40C8-A58D-FA986962190B}" type="pres">
      <dgm:prSet presAssocID="{D0AD68FD-6A38-4E51-B3B5-DAB902B32F6D}" presName="Childtext1" presStyleLbl="revTx" presStyleIdx="2" presStyleCnt="3">
        <dgm:presLayoutVars>
          <dgm:chMax val="0"/>
          <dgm:chPref val="0"/>
          <dgm:bulletEnabled/>
        </dgm:presLayoutVars>
      </dgm:prSet>
      <dgm:spPr/>
    </dgm:pt>
    <dgm:pt modelId="{005F4C93-6B46-409C-8BCB-1048356644FE}" type="pres">
      <dgm:prSet presAssocID="{D0AD68FD-6A38-4E51-B3B5-DAB902B32F6D}" presName="ConnectLine" presStyleLbl="sibTrans1D1" presStyleIdx="2" presStyleCnt="3"/>
      <dgm:spPr>
        <a:noFill/>
        <a:ln w="12700" cap="flat" cmpd="sng" algn="ctr">
          <a:solidFill>
            <a:schemeClr val="accent5">
              <a:hueOff val="-4505695"/>
              <a:satOff val="-11613"/>
              <a:lumOff val="-7843"/>
              <a:alphaOff val="0"/>
            </a:schemeClr>
          </a:solidFill>
          <a:prstDash val="dash"/>
          <a:miter lim="800000"/>
        </a:ln>
        <a:effectLst/>
      </dgm:spPr>
    </dgm:pt>
    <dgm:pt modelId="{1719E979-B51A-4E4B-BE6E-CC3B1A63695B}" type="pres">
      <dgm:prSet presAssocID="{D0AD68FD-6A38-4E51-B3B5-DAB902B32F6D}" presName="ConnectLineEnd" presStyleLbl="node1" presStyleIdx="2" presStyleCnt="3"/>
      <dgm:spPr/>
    </dgm:pt>
    <dgm:pt modelId="{7B53E936-6893-4F31-88E6-11A8BC1B3CDF}" type="pres">
      <dgm:prSet presAssocID="{D0AD68FD-6A38-4E51-B3B5-DAB902B32F6D}" presName="EmptyPane" presStyleCnt="0"/>
      <dgm:spPr/>
    </dgm:pt>
  </dgm:ptLst>
  <dgm:cxnLst>
    <dgm:cxn modelId="{83405B14-EBC2-4BB5-9482-3AC2527B8AF5}" type="presOf" srcId="{D0AD68FD-6A38-4E51-B3B5-DAB902B32F6D}" destId="{3F989F9F-8BCB-4678-9E2A-2D59F6C26838}" srcOrd="0" destOrd="0" presId="urn:microsoft.com/office/officeart/2016/7/layout/HexagonTimeline"/>
    <dgm:cxn modelId="{BC62152B-841D-41B0-BF15-C2633AAF8B5A}" srcId="{864CC972-86B2-4063-B1B2-F4D26767EC69}" destId="{BA8C1E39-FEE1-47BA-A149-8CCCDB5BBBFE}" srcOrd="0" destOrd="0" parTransId="{5597E7BC-997C-4205-A4B8-EDC20E30AFDA}" sibTransId="{2E831EF6-0BB1-49D6-A47E-00E303893DF3}"/>
    <dgm:cxn modelId="{AFE5A033-ABBF-4B73-A0B0-AD25B28A9962}" srcId="{545BF455-1421-41C7-A807-09832182D51E}" destId="{A00167FE-5CFB-4569-AB1F-0D1C318BB21F}" srcOrd="0" destOrd="0" parTransId="{2D06DE85-3DA6-4101-80D0-43F729722181}" sibTransId="{11655C86-D0AA-4584-9F61-4DD045871EC5}"/>
    <dgm:cxn modelId="{1F2B1A35-710D-42DD-A7C1-0370B8108C60}" srcId="{BE3FE000-5601-4670-899F-A73E1C8DE650}" destId="{864CC972-86B2-4063-B1B2-F4D26767EC69}" srcOrd="0" destOrd="0" parTransId="{279F7B1A-5E27-48B9-BBBB-0AFEA16F8399}" sibTransId="{687D899B-8E76-40C3-838E-02979CE26613}"/>
    <dgm:cxn modelId="{A49EA844-91FC-4789-BC41-1658AC97D377}" type="presOf" srcId="{864CC972-86B2-4063-B1B2-F4D26767EC69}" destId="{C7332A09-A493-40B0-883F-FA5559FAF546}" srcOrd="0" destOrd="0" presId="urn:microsoft.com/office/officeart/2016/7/layout/HexagonTimeline"/>
    <dgm:cxn modelId="{710A7566-EC14-4B82-8518-A6F5EAFEC000}" srcId="{BE3FE000-5601-4670-899F-A73E1C8DE650}" destId="{D0AD68FD-6A38-4E51-B3B5-DAB902B32F6D}" srcOrd="2" destOrd="0" parTransId="{2AE64B89-CA19-46DD-9522-42EE124C1C4D}" sibTransId="{E15D14C1-E9B7-46CA-A13A-F3D4E7CA8C69}"/>
    <dgm:cxn modelId="{DEDDAC6D-A144-4FBC-8569-9C64C007E9B3}" srcId="{BE3FE000-5601-4670-899F-A73E1C8DE650}" destId="{545BF455-1421-41C7-A807-09832182D51E}" srcOrd="1" destOrd="0" parTransId="{A4510813-538D-423E-9C25-46018DE034BF}" sibTransId="{5B10CDEF-3DAC-4A47-B0C5-9B5EE3A10BB9}"/>
    <dgm:cxn modelId="{C2418259-283D-4F71-8AC1-084D7F4E63EC}" type="presOf" srcId="{9A41207E-E6CD-4CB8-A30B-A80273CFF341}" destId="{EB55714F-0D3E-40C8-A58D-FA986962190B}" srcOrd="0" destOrd="0" presId="urn:microsoft.com/office/officeart/2016/7/layout/HexagonTimeline"/>
    <dgm:cxn modelId="{52E34C7D-3D59-4D71-BE42-7B52573E6474}" type="presOf" srcId="{545BF455-1421-41C7-A807-09832182D51E}" destId="{46B2523D-8331-40A9-A86A-CA4CC4366363}" srcOrd="0" destOrd="0" presId="urn:microsoft.com/office/officeart/2016/7/layout/HexagonTimeline"/>
    <dgm:cxn modelId="{3B934D91-818A-40AB-92E9-EEE92C8F1EB0}" type="presOf" srcId="{A00167FE-5CFB-4569-AB1F-0D1C318BB21F}" destId="{35B4F28E-2252-4CE3-9680-1B52D311C232}" srcOrd="0" destOrd="0" presId="urn:microsoft.com/office/officeart/2016/7/layout/HexagonTimeline"/>
    <dgm:cxn modelId="{854ADF9E-CBFB-485C-9DB8-21FEF93F2652}" srcId="{D0AD68FD-6A38-4E51-B3B5-DAB902B32F6D}" destId="{9A41207E-E6CD-4CB8-A30B-A80273CFF341}" srcOrd="0" destOrd="0" parTransId="{8142D236-0C9A-4F8F-86F7-B97B38BC8DDB}" sibTransId="{1B88854A-E7AB-49DA-90E0-329C211552EA}"/>
    <dgm:cxn modelId="{3524CDC5-8A81-41B7-B44D-0BD027ACFC51}" type="presOf" srcId="{BE3FE000-5601-4670-899F-A73E1C8DE650}" destId="{CD493EE4-CDD8-4287-A58F-7351906C699C}" srcOrd="0" destOrd="0" presId="urn:microsoft.com/office/officeart/2016/7/layout/HexagonTimeline"/>
    <dgm:cxn modelId="{694C45EF-6BE2-4040-93F2-649183AC1C7A}" type="presOf" srcId="{BA8C1E39-FEE1-47BA-A149-8CCCDB5BBBFE}" destId="{A6575694-9A1F-4E82-8C5D-97911D8A93A4}" srcOrd="0" destOrd="0" presId="urn:microsoft.com/office/officeart/2016/7/layout/HexagonTimeline"/>
    <dgm:cxn modelId="{A030B7BB-1EEA-431A-9C5B-20FEDD22ED65}" type="presParOf" srcId="{CD493EE4-CDD8-4287-A58F-7351906C699C}" destId="{ED365D9D-B115-4915-82AF-15C046D6689A}" srcOrd="0" destOrd="0" presId="urn:microsoft.com/office/officeart/2016/7/layout/HexagonTimeline"/>
    <dgm:cxn modelId="{93262814-E5FE-4582-92BA-D45F12D8725C}" type="presParOf" srcId="{ED365D9D-B115-4915-82AF-15C046D6689A}" destId="{C7332A09-A493-40B0-883F-FA5559FAF546}" srcOrd="0" destOrd="0" presId="urn:microsoft.com/office/officeart/2016/7/layout/HexagonTimeline"/>
    <dgm:cxn modelId="{DB21E2A5-427B-407C-A5C7-7C029A975844}" type="presParOf" srcId="{ED365D9D-B115-4915-82AF-15C046D6689A}" destId="{A6575694-9A1F-4E82-8C5D-97911D8A93A4}" srcOrd="1" destOrd="0" presId="urn:microsoft.com/office/officeart/2016/7/layout/HexagonTimeline"/>
    <dgm:cxn modelId="{B07AB177-6817-403E-B6A0-AF0F88B27C22}" type="presParOf" srcId="{ED365D9D-B115-4915-82AF-15C046D6689A}" destId="{3FAE01E8-E0D0-423D-9B56-FE9A54656719}" srcOrd="2" destOrd="0" presId="urn:microsoft.com/office/officeart/2016/7/layout/HexagonTimeline"/>
    <dgm:cxn modelId="{33DAC896-9BE1-4CB6-8E26-AF730B58838F}" type="presParOf" srcId="{ED365D9D-B115-4915-82AF-15C046D6689A}" destId="{1AB4BDEA-2A86-4F2A-B7CD-ECD874F221CA}" srcOrd="3" destOrd="0" presId="urn:microsoft.com/office/officeart/2016/7/layout/HexagonTimeline"/>
    <dgm:cxn modelId="{8F6D8FC7-9020-43A4-9A43-69E7215F72FA}" type="presParOf" srcId="{ED365D9D-B115-4915-82AF-15C046D6689A}" destId="{9CCB423E-E08F-4E1F-9163-B7D4DDBC5024}" srcOrd="4" destOrd="0" presId="urn:microsoft.com/office/officeart/2016/7/layout/HexagonTimeline"/>
    <dgm:cxn modelId="{C9649185-7651-4B7B-A0BF-8D17AF0BED4C}" type="presParOf" srcId="{CD493EE4-CDD8-4287-A58F-7351906C699C}" destId="{52598100-3D80-4A75-B65C-59FBCDADE689}" srcOrd="1" destOrd="0" presId="urn:microsoft.com/office/officeart/2016/7/layout/HexagonTimeline"/>
    <dgm:cxn modelId="{4D7C9160-9879-465E-B4DC-9EAA6686D9A4}" type="presParOf" srcId="{CD493EE4-CDD8-4287-A58F-7351906C699C}" destId="{0CA47958-8A26-4888-A375-194F37ABCC15}" srcOrd="2" destOrd="0" presId="urn:microsoft.com/office/officeart/2016/7/layout/HexagonTimeline"/>
    <dgm:cxn modelId="{221D3223-7929-49B0-B565-2E77FAF568D2}" type="presParOf" srcId="{0CA47958-8A26-4888-A375-194F37ABCC15}" destId="{46B2523D-8331-40A9-A86A-CA4CC4366363}" srcOrd="0" destOrd="0" presId="urn:microsoft.com/office/officeart/2016/7/layout/HexagonTimeline"/>
    <dgm:cxn modelId="{CBABB25F-910D-4C27-909D-4B14658E8EAA}" type="presParOf" srcId="{0CA47958-8A26-4888-A375-194F37ABCC15}" destId="{35B4F28E-2252-4CE3-9680-1B52D311C232}" srcOrd="1" destOrd="0" presId="urn:microsoft.com/office/officeart/2016/7/layout/HexagonTimeline"/>
    <dgm:cxn modelId="{78299A02-1495-4147-A7EB-2E3F49028B89}" type="presParOf" srcId="{0CA47958-8A26-4888-A375-194F37ABCC15}" destId="{3D4D2CE5-C080-437D-9A3A-319AA62E8B9F}" srcOrd="2" destOrd="0" presId="urn:microsoft.com/office/officeart/2016/7/layout/HexagonTimeline"/>
    <dgm:cxn modelId="{93F88FA4-FF2F-488B-8777-45D67E402CD7}" type="presParOf" srcId="{0CA47958-8A26-4888-A375-194F37ABCC15}" destId="{BCC6E0B7-77C5-4660-9652-9B872A51F39A}" srcOrd="3" destOrd="0" presId="urn:microsoft.com/office/officeart/2016/7/layout/HexagonTimeline"/>
    <dgm:cxn modelId="{48979CE4-0898-41D0-9470-EF47A9CC0683}" type="presParOf" srcId="{0CA47958-8A26-4888-A375-194F37ABCC15}" destId="{CAF1B544-6DC9-4700-8332-F30776C54FE4}" srcOrd="4" destOrd="0" presId="urn:microsoft.com/office/officeart/2016/7/layout/HexagonTimeline"/>
    <dgm:cxn modelId="{0A9F9A3B-44D0-47D1-8A3C-4BBBD70F44A8}" type="presParOf" srcId="{CD493EE4-CDD8-4287-A58F-7351906C699C}" destId="{1F66B592-A64B-4C9F-B0C7-7923A8FA1AE2}" srcOrd="3" destOrd="0" presId="urn:microsoft.com/office/officeart/2016/7/layout/HexagonTimeline"/>
    <dgm:cxn modelId="{DD27E3CD-2D37-437F-A4A5-587AF611F5BC}" type="presParOf" srcId="{CD493EE4-CDD8-4287-A58F-7351906C699C}" destId="{2875988E-FDED-480C-8C63-72E4CCC825D2}" srcOrd="4" destOrd="0" presId="urn:microsoft.com/office/officeart/2016/7/layout/HexagonTimeline"/>
    <dgm:cxn modelId="{1D3B43B7-334C-4295-B8D8-6A77C6943387}" type="presParOf" srcId="{2875988E-FDED-480C-8C63-72E4CCC825D2}" destId="{3F989F9F-8BCB-4678-9E2A-2D59F6C26838}" srcOrd="0" destOrd="0" presId="urn:microsoft.com/office/officeart/2016/7/layout/HexagonTimeline"/>
    <dgm:cxn modelId="{8E0EE0B3-426E-45B8-A5F1-8AD755032C43}" type="presParOf" srcId="{2875988E-FDED-480C-8C63-72E4CCC825D2}" destId="{EB55714F-0D3E-40C8-A58D-FA986962190B}" srcOrd="1" destOrd="0" presId="urn:microsoft.com/office/officeart/2016/7/layout/HexagonTimeline"/>
    <dgm:cxn modelId="{B7AD844B-B52E-4119-861D-36CD4F8D9EB2}" type="presParOf" srcId="{2875988E-FDED-480C-8C63-72E4CCC825D2}" destId="{005F4C93-6B46-409C-8BCB-1048356644FE}" srcOrd="2" destOrd="0" presId="urn:microsoft.com/office/officeart/2016/7/layout/HexagonTimeline"/>
    <dgm:cxn modelId="{B046F9D4-6D6B-4053-8E2B-36F38E343101}" type="presParOf" srcId="{2875988E-FDED-480C-8C63-72E4CCC825D2}" destId="{1719E979-B51A-4E4B-BE6E-CC3B1A63695B}" srcOrd="3" destOrd="0" presId="urn:microsoft.com/office/officeart/2016/7/layout/HexagonTimeline"/>
    <dgm:cxn modelId="{9967CAC1-7E4E-4ED5-A047-0B4F4A67359A}" type="presParOf" srcId="{2875988E-FDED-480C-8C63-72E4CCC825D2}" destId="{7B53E936-6893-4F31-88E6-11A8BC1B3CDF}"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32A09-A493-40B0-883F-FA5559FAF546}">
      <dsp:nvSpPr>
        <dsp:cNvPr id="0" name=""/>
        <dsp:cNvSpPr/>
      </dsp:nvSpPr>
      <dsp:spPr>
        <a:xfrm>
          <a:off x="165141" y="1665584"/>
          <a:ext cx="840496" cy="454250"/>
        </a:xfrm>
        <a:prstGeom prst="homePlate">
          <a:avLst>
            <a:gd name="adj" fmla="val 4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1980s</a:t>
          </a:r>
        </a:p>
      </dsp:txBody>
      <dsp:txXfrm>
        <a:off x="165141" y="1665584"/>
        <a:ext cx="749646" cy="454250"/>
      </dsp:txXfrm>
    </dsp:sp>
    <dsp:sp modelId="{A6575694-9A1F-4E82-8C5D-97911D8A93A4}">
      <dsp:nvSpPr>
        <dsp:cNvPr id="0" name=""/>
        <dsp:cNvSpPr/>
      </dsp:nvSpPr>
      <dsp:spPr>
        <a:xfrm>
          <a:off x="1711" y="0"/>
          <a:ext cx="1167356" cy="1211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Starting in the mid-80s, homeowners have found mistakes on their square footage taxes.</a:t>
          </a:r>
        </a:p>
      </dsp:txBody>
      <dsp:txXfrm>
        <a:off x="1711" y="0"/>
        <a:ext cx="1167356" cy="1211334"/>
      </dsp:txXfrm>
    </dsp:sp>
    <dsp:sp modelId="{52598100-3D80-4A75-B65C-59FBCDADE689}">
      <dsp:nvSpPr>
        <dsp:cNvPr id="0" name=""/>
        <dsp:cNvSpPr/>
      </dsp:nvSpPr>
      <dsp:spPr>
        <a:xfrm>
          <a:off x="1005638" y="1892709"/>
          <a:ext cx="326859" cy="0"/>
        </a:xfrm>
        <a:custGeom>
          <a:avLst/>
          <a:gdLst/>
          <a:ahLst/>
          <a:cxnLst/>
          <a:rect l="0" t="0" r="0" b="0"/>
          <a:pathLst>
            <a:path>
              <a:moveTo>
                <a:pt x="0" y="0"/>
              </a:moveTo>
              <a:lnTo>
                <a:pt x="32685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E01E8-E0D0-423D-9B56-FE9A54656719}">
      <dsp:nvSpPr>
        <dsp:cNvPr id="0" name=""/>
        <dsp:cNvSpPr/>
      </dsp:nvSpPr>
      <dsp:spPr>
        <a:xfrm>
          <a:off x="585390" y="1287042"/>
          <a:ext cx="0" cy="378541"/>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AB4BDEA-2A86-4F2A-B7CD-ECD874F221CA}">
      <dsp:nvSpPr>
        <dsp:cNvPr id="0" name=""/>
        <dsp:cNvSpPr/>
      </dsp:nvSpPr>
      <dsp:spPr>
        <a:xfrm>
          <a:off x="547535" y="1211334"/>
          <a:ext cx="75708" cy="7570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6B2523D-8331-40A9-A86A-CA4CC4366363}">
      <dsp:nvSpPr>
        <dsp:cNvPr id="0" name=""/>
        <dsp:cNvSpPr/>
      </dsp:nvSpPr>
      <dsp:spPr>
        <a:xfrm>
          <a:off x="1332498" y="1665584"/>
          <a:ext cx="840496" cy="454250"/>
        </a:xfrm>
        <a:prstGeom prst="hexagon">
          <a:avLst>
            <a:gd name="adj" fmla="val 40000"/>
            <a:gd name="vf" fmla="val 11547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2002</a:t>
          </a:r>
        </a:p>
      </dsp:txBody>
      <dsp:txXfrm>
        <a:off x="1463106" y="1736172"/>
        <a:ext cx="579280" cy="313074"/>
      </dsp:txXfrm>
    </dsp:sp>
    <dsp:sp modelId="{35B4F28E-2252-4CE3-9680-1B52D311C232}">
      <dsp:nvSpPr>
        <dsp:cNvPr id="0" name=""/>
        <dsp:cNvSpPr/>
      </dsp:nvSpPr>
      <dsp:spPr>
        <a:xfrm>
          <a:off x="1169068" y="2574084"/>
          <a:ext cx="1167356" cy="1211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dirty="0"/>
            <a:t>Concerned citizens escaped tax complaints led to 57 parcel tax corrections</a:t>
          </a:r>
        </a:p>
      </dsp:txBody>
      <dsp:txXfrm>
        <a:off x="1169068" y="2574084"/>
        <a:ext cx="1167356" cy="1211334"/>
      </dsp:txXfrm>
    </dsp:sp>
    <dsp:sp modelId="{1F66B592-A64B-4C9F-B0C7-7923A8FA1AE2}">
      <dsp:nvSpPr>
        <dsp:cNvPr id="0" name=""/>
        <dsp:cNvSpPr/>
      </dsp:nvSpPr>
      <dsp:spPr>
        <a:xfrm>
          <a:off x="2172995" y="1892709"/>
          <a:ext cx="326859" cy="0"/>
        </a:xfrm>
        <a:custGeom>
          <a:avLst/>
          <a:gdLst/>
          <a:ahLst/>
          <a:cxnLst/>
          <a:rect l="0" t="0" r="0" b="0"/>
          <a:pathLst>
            <a:path>
              <a:moveTo>
                <a:pt x="0" y="0"/>
              </a:moveTo>
              <a:lnTo>
                <a:pt x="326859" y="0"/>
              </a:lnTo>
            </a:path>
          </a:pathLst>
        </a:custGeom>
        <a:no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4D2CE5-C080-437D-9A3A-319AA62E8B9F}">
      <dsp:nvSpPr>
        <dsp:cNvPr id="0" name=""/>
        <dsp:cNvSpPr/>
      </dsp:nvSpPr>
      <dsp:spPr>
        <a:xfrm>
          <a:off x="1752747" y="2119834"/>
          <a:ext cx="0" cy="378541"/>
        </a:xfrm>
        <a:prstGeom prst="line">
          <a:avLst/>
        </a:prstGeom>
        <a:noFill/>
        <a:ln w="12700" cap="flat" cmpd="sng" algn="ctr">
          <a:solidFill>
            <a:schemeClr val="accent5">
              <a:hueOff val="-4505695"/>
              <a:satOff val="-11613"/>
              <a:lumOff val="-7843"/>
              <a:alphaOff val="0"/>
            </a:schemeClr>
          </a:solidFill>
          <a:prstDash val="dash"/>
          <a:miter lim="800000"/>
        </a:ln>
        <a:effectLst/>
      </dsp:spPr>
      <dsp:style>
        <a:lnRef idx="1">
          <a:scrgbClr r="0" g="0" b="0"/>
        </a:lnRef>
        <a:fillRef idx="0">
          <a:scrgbClr r="0" g="0" b="0"/>
        </a:fillRef>
        <a:effectRef idx="0">
          <a:scrgbClr r="0" g="0" b="0"/>
        </a:effectRef>
        <a:fontRef idx="minor"/>
      </dsp:style>
    </dsp:sp>
    <dsp:sp modelId="{BCC6E0B7-77C5-4660-9652-9B872A51F39A}">
      <dsp:nvSpPr>
        <dsp:cNvPr id="0" name=""/>
        <dsp:cNvSpPr/>
      </dsp:nvSpPr>
      <dsp:spPr>
        <a:xfrm>
          <a:off x="1714892" y="2498376"/>
          <a:ext cx="75708" cy="75708"/>
        </a:xfrm>
        <a:prstGeom prst="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F989F9F-8BCB-4678-9E2A-2D59F6C26838}">
      <dsp:nvSpPr>
        <dsp:cNvPr id="0" name=""/>
        <dsp:cNvSpPr/>
      </dsp:nvSpPr>
      <dsp:spPr>
        <a:xfrm rot="10800000">
          <a:off x="2499855" y="1665584"/>
          <a:ext cx="840496" cy="454250"/>
        </a:xfrm>
        <a:prstGeom prst="homePlate">
          <a:avLst>
            <a:gd name="adj" fmla="val 40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2020</a:t>
          </a:r>
        </a:p>
      </dsp:txBody>
      <dsp:txXfrm rot="10800000">
        <a:off x="2590705" y="1665584"/>
        <a:ext cx="749646" cy="454250"/>
      </dsp:txXfrm>
    </dsp:sp>
    <dsp:sp modelId="{EB55714F-0D3E-40C8-A58D-FA986962190B}">
      <dsp:nvSpPr>
        <dsp:cNvPr id="0" name=""/>
        <dsp:cNvSpPr/>
      </dsp:nvSpPr>
      <dsp:spPr>
        <a:xfrm>
          <a:off x="2336425" y="0"/>
          <a:ext cx="1167356" cy="1211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Concerned citizens demand corrections for low income homeowners.</a:t>
          </a:r>
        </a:p>
      </dsp:txBody>
      <dsp:txXfrm>
        <a:off x="2336425" y="0"/>
        <a:ext cx="1167356" cy="1211334"/>
      </dsp:txXfrm>
    </dsp:sp>
    <dsp:sp modelId="{005F4C93-6B46-409C-8BCB-1048356644FE}">
      <dsp:nvSpPr>
        <dsp:cNvPr id="0" name=""/>
        <dsp:cNvSpPr/>
      </dsp:nvSpPr>
      <dsp:spPr>
        <a:xfrm>
          <a:off x="2920103" y="1287042"/>
          <a:ext cx="0" cy="378541"/>
        </a:xfrm>
        <a:prstGeom prst="line">
          <a:avLst/>
        </a:prstGeom>
        <a:noFill/>
        <a:ln w="12700" cap="flat" cmpd="sng" algn="ctr">
          <a:solidFill>
            <a:schemeClr val="accent5">
              <a:hueOff val="-4505695"/>
              <a:satOff val="-11613"/>
              <a:lumOff val="-7843"/>
              <a:alphaOff val="0"/>
            </a:schemeClr>
          </a:solidFill>
          <a:prstDash val="dash"/>
          <a:miter lim="800000"/>
        </a:ln>
        <a:effectLst/>
      </dsp:spPr>
      <dsp:style>
        <a:lnRef idx="1">
          <a:scrgbClr r="0" g="0" b="0"/>
        </a:lnRef>
        <a:fillRef idx="0">
          <a:scrgbClr r="0" g="0" b="0"/>
        </a:fillRef>
        <a:effectRef idx="0">
          <a:scrgbClr r="0" g="0" b="0"/>
        </a:effectRef>
        <a:fontRef idx="minor"/>
      </dsp:style>
    </dsp:sp>
    <dsp:sp modelId="{1719E979-B51A-4E4B-BE6E-CC3B1A63695B}">
      <dsp:nvSpPr>
        <dsp:cNvPr id="0" name=""/>
        <dsp:cNvSpPr/>
      </dsp:nvSpPr>
      <dsp:spPr>
        <a:xfrm>
          <a:off x="2882249" y="1211334"/>
          <a:ext cx="75708" cy="75708"/>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75A54-4DCD-497C-B318-841CA1575898}" type="datetimeFigureOut">
              <a:rPr lang="en-US" smtClean="0"/>
              <a:t>10/22/2020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ED74F-B779-4895-9CDD-3E83B18BC379}" type="slidenum">
              <a:rPr lang="en-US" smtClean="0"/>
              <a:t>‹#›</a:t>
            </a:fld>
            <a:endParaRPr lang="en-US"/>
          </a:p>
        </p:txBody>
      </p:sp>
    </p:spTree>
    <p:extLst>
      <p:ext uri="{BB962C8B-B14F-4D97-AF65-F5344CB8AC3E}">
        <p14:creationId xmlns:p14="http://schemas.microsoft.com/office/powerpoint/2010/main" val="237947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9ED74F-B779-4895-9CDD-3E83B18BC379}" type="slidenum">
              <a:rPr lang="en-US" smtClean="0"/>
              <a:t>22</a:t>
            </a:fld>
            <a:endParaRPr lang="en-US"/>
          </a:p>
        </p:txBody>
      </p:sp>
    </p:spTree>
    <p:extLst>
      <p:ext uri="{BB962C8B-B14F-4D97-AF65-F5344CB8AC3E}">
        <p14:creationId xmlns:p14="http://schemas.microsoft.com/office/powerpoint/2010/main" val="825903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97401-C9C2-40C2-9153-1966FFA6C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A2C389-716E-4D01-858D-E274DA1E4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AC294-593D-41C3-8A79-D4EC9DAC6FEC}"/>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5" name="Footer Placeholder 4">
            <a:extLst>
              <a:ext uri="{FF2B5EF4-FFF2-40B4-BE49-F238E27FC236}">
                <a16:creationId xmlns:a16="http://schemas.microsoft.com/office/drawing/2014/main" id="{ACD29F1C-44D0-4A9C-9C27-EBED97924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E1E4A-775C-42DA-A3E2-C553073F71BA}"/>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076161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2042-5D1C-448B-91B4-9F2FF30412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41ACE-7351-4A78-9739-E06BE2385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18F12-5025-487E-9847-56DD05087271}"/>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5" name="Footer Placeholder 4">
            <a:extLst>
              <a:ext uri="{FF2B5EF4-FFF2-40B4-BE49-F238E27FC236}">
                <a16:creationId xmlns:a16="http://schemas.microsoft.com/office/drawing/2014/main" id="{B1031DA6-A005-40F0-B1EC-D39ED63AC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ADEDF-A7FF-4E39-A62D-DC3B5F38F467}"/>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199790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7241E-2D5E-432C-B6CD-878D0C8371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DD6E5A-90CE-4208-8A29-0D311CE61C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A991B-A82D-46E0-B463-3B9637D37290}"/>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5" name="Footer Placeholder 4">
            <a:extLst>
              <a:ext uri="{FF2B5EF4-FFF2-40B4-BE49-F238E27FC236}">
                <a16:creationId xmlns:a16="http://schemas.microsoft.com/office/drawing/2014/main" id="{AA47BA2C-57BC-4ED1-B47B-06B935875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41CBC-51D6-4D11-9081-AE6C899C4576}"/>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6794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092E-9B83-4AFC-828A-3372DFAF5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725B8-B762-41A3-8F14-AB9B37F8A9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03C70-22E6-4B9D-B82C-9EE0F3A4A11F}"/>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5" name="Footer Placeholder 4">
            <a:extLst>
              <a:ext uri="{FF2B5EF4-FFF2-40B4-BE49-F238E27FC236}">
                <a16:creationId xmlns:a16="http://schemas.microsoft.com/office/drawing/2014/main" id="{38AF8ABC-5012-4C80-9B64-30F827E24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37150-64DD-452E-91F0-C98E733D583D}"/>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260574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96DB-0212-43C1-A2A4-2DD2139C60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8D4560-8135-4EB2-BAD2-504C57025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66A52-5BD4-46EB-B90D-E155570799C8}"/>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5" name="Footer Placeholder 4">
            <a:extLst>
              <a:ext uri="{FF2B5EF4-FFF2-40B4-BE49-F238E27FC236}">
                <a16:creationId xmlns:a16="http://schemas.microsoft.com/office/drawing/2014/main" id="{7D264396-E09D-4369-87F2-3E0E531CE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655FB-AFFC-4DEE-9D1A-4EE284C1D812}"/>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140583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4BBB-2B91-4AA8-BF9D-BEC57B31B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1E66E5-3602-4D90-A916-D426AD19DE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41996-EC6A-49AF-ABAD-4264899AB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F545D7-9E68-4701-8D71-373AFE5724E0}"/>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6" name="Footer Placeholder 5">
            <a:extLst>
              <a:ext uri="{FF2B5EF4-FFF2-40B4-BE49-F238E27FC236}">
                <a16:creationId xmlns:a16="http://schemas.microsoft.com/office/drawing/2014/main" id="{51E6DE4F-85FD-464E-B162-3D7A0AE90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B4006-53D1-4DE7-8925-939E4AF7F2D2}"/>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70952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C448-6D87-4800-9CC1-CFD17C5140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A6E15-3B50-4F8D-8F5C-2AE486D03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7D5AD1-692D-4DAC-9F21-4642B70E26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C9384E-3757-4FE4-849C-836BF8AD36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F3595A-27AC-49EA-B15C-86A8F997EF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7AF79-5E9E-4402-9B95-877CD21E013F}"/>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8" name="Footer Placeholder 7">
            <a:extLst>
              <a:ext uri="{FF2B5EF4-FFF2-40B4-BE49-F238E27FC236}">
                <a16:creationId xmlns:a16="http://schemas.microsoft.com/office/drawing/2014/main" id="{CD281132-3AFB-4F7E-9AB0-E7241022DC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B1E13B-0AFD-4E66-9EA8-11ED262F9C32}"/>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89207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0C9D-3BF5-4F14-82EB-223FD2D6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4F61C-517D-4089-8037-B3C85B08667C}"/>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4" name="Footer Placeholder 3">
            <a:extLst>
              <a:ext uri="{FF2B5EF4-FFF2-40B4-BE49-F238E27FC236}">
                <a16:creationId xmlns:a16="http://schemas.microsoft.com/office/drawing/2014/main" id="{BE2CCFE9-144D-4E13-8F7D-BF5419EC14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E4724A-08A7-4B10-A9A3-02CF026B9D53}"/>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44896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B8848-8659-44DD-AA3A-C3AE4CC2D476}"/>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3" name="Footer Placeholder 2">
            <a:extLst>
              <a:ext uri="{FF2B5EF4-FFF2-40B4-BE49-F238E27FC236}">
                <a16:creationId xmlns:a16="http://schemas.microsoft.com/office/drawing/2014/main" id="{911ECF2A-00CE-41CC-BD5E-4143B4E212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CD63EB-E2A2-46B4-B5EB-A41B83682EB1}"/>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374436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23E86-C0FF-4411-9D65-F7BCA057D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6AD23-08CA-4B23-9BBD-A358659D5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E09B7A-3997-48AB-BD48-0216F2E31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448BF-FE4A-4BA5-83BB-90B03567B0BB}"/>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6" name="Footer Placeholder 5">
            <a:extLst>
              <a:ext uri="{FF2B5EF4-FFF2-40B4-BE49-F238E27FC236}">
                <a16:creationId xmlns:a16="http://schemas.microsoft.com/office/drawing/2014/main" id="{B1C86D88-0AF5-4AF2-AEFC-22A9770E2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C1BB3-FB73-4100-B087-08A88B07775B}"/>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272090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2AA8-709E-4642-9297-6D5EFF11D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C02F7-D813-45F4-88D6-224D025AE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DF36D-13D1-4BFE-A94A-6E918DF88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65CC1-B2DF-4EB3-97AC-A0983B2D609B}"/>
              </a:ext>
            </a:extLst>
          </p:cNvPr>
          <p:cNvSpPr>
            <a:spLocks noGrp="1"/>
          </p:cNvSpPr>
          <p:nvPr>
            <p:ph type="dt" sz="half" idx="10"/>
          </p:nvPr>
        </p:nvSpPr>
        <p:spPr/>
        <p:txBody>
          <a:bodyPr/>
          <a:lstStyle/>
          <a:p>
            <a:fld id="{FE30EF69-FA89-484E-852F-8DC9C664DCAE}" type="datetimeFigureOut">
              <a:rPr lang="en-US" smtClean="0"/>
              <a:t>10/22/2020</a:t>
            </a:fld>
            <a:endParaRPr lang="en-US"/>
          </a:p>
        </p:txBody>
      </p:sp>
      <p:sp>
        <p:nvSpPr>
          <p:cNvPr id="6" name="Footer Placeholder 5">
            <a:extLst>
              <a:ext uri="{FF2B5EF4-FFF2-40B4-BE49-F238E27FC236}">
                <a16:creationId xmlns:a16="http://schemas.microsoft.com/office/drawing/2014/main" id="{AC0934BD-943F-460F-B54F-3E7B29A20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D81AF-D53A-4735-A90D-6F66611DB6CA}"/>
              </a:ext>
            </a:extLst>
          </p:cNvPr>
          <p:cNvSpPr>
            <a:spLocks noGrp="1"/>
          </p:cNvSpPr>
          <p:nvPr>
            <p:ph type="sldNum" sz="quarter" idx="12"/>
          </p:nvPr>
        </p:nvSpPr>
        <p:spPr/>
        <p:txBody>
          <a:bodyPr/>
          <a:lstStyle/>
          <a:p>
            <a:fld id="{055F41E4-9964-4A6F-BB61-EA6F21E6E788}" type="slidenum">
              <a:rPr lang="en-US" smtClean="0"/>
              <a:t>‹#›</a:t>
            </a:fld>
            <a:endParaRPr lang="en-US"/>
          </a:p>
        </p:txBody>
      </p:sp>
    </p:spTree>
    <p:extLst>
      <p:ext uri="{BB962C8B-B14F-4D97-AF65-F5344CB8AC3E}">
        <p14:creationId xmlns:p14="http://schemas.microsoft.com/office/powerpoint/2010/main" val="2322304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78948-9A90-4885-81DE-8ACA15321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7E0FAB-1673-40B2-B9C4-0E6E42CBE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02AF8-20A3-4BDF-80CE-6C3C514BE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0EF69-FA89-484E-852F-8DC9C664DCAE}" type="datetimeFigureOut">
              <a:rPr lang="en-US" smtClean="0"/>
              <a:t>10/22/2020</a:t>
            </a:fld>
            <a:endParaRPr lang="en-US"/>
          </a:p>
        </p:txBody>
      </p:sp>
      <p:sp>
        <p:nvSpPr>
          <p:cNvPr id="5" name="Footer Placeholder 4">
            <a:extLst>
              <a:ext uri="{FF2B5EF4-FFF2-40B4-BE49-F238E27FC236}">
                <a16:creationId xmlns:a16="http://schemas.microsoft.com/office/drawing/2014/main" id="{68F250E9-B2C1-4B11-BB67-0DD9C90ED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7E3FA-03DA-4F24-912F-C1BC2B96B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F41E4-9964-4A6F-BB61-EA6F21E6E788}" type="slidenum">
              <a:rPr lang="en-US" smtClean="0"/>
              <a:t>‹#›</a:t>
            </a:fld>
            <a:endParaRPr lang="en-US"/>
          </a:p>
        </p:txBody>
      </p:sp>
    </p:spTree>
    <p:extLst>
      <p:ext uri="{BB962C8B-B14F-4D97-AF65-F5344CB8AC3E}">
        <p14:creationId xmlns:p14="http://schemas.microsoft.com/office/powerpoint/2010/main" val="560309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mp"/><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ouse that is parked on the side of a building&#10;&#10;Description automatically generated">
            <a:extLst>
              <a:ext uri="{FF2B5EF4-FFF2-40B4-BE49-F238E27FC236}">
                <a16:creationId xmlns:a16="http://schemas.microsoft.com/office/drawing/2014/main" id="{D6AE5304-9D95-4974-AA75-CCEC14037C2D}"/>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9333"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0003FCE5-A2C1-4842-A9E2-B43B113EDA20}"/>
              </a:ext>
            </a:extLst>
          </p:cNvPr>
          <p:cNvSpPr>
            <a:spLocks noGrp="1"/>
          </p:cNvSpPr>
          <p:nvPr>
            <p:ph type="ctrTitle"/>
          </p:nvPr>
        </p:nvSpPr>
        <p:spPr>
          <a:xfrm>
            <a:off x="965200" y="965200"/>
            <a:ext cx="10261600" cy="3564869"/>
          </a:xfrm>
        </p:spPr>
        <p:txBody>
          <a:bodyPr>
            <a:normAutofit/>
          </a:bodyPr>
          <a:lstStyle/>
          <a:p>
            <a:pPr algn="l"/>
            <a:r>
              <a:rPr lang="en-US" sz="8100">
                <a:ln w="22225">
                  <a:solidFill>
                    <a:schemeClr val="tx1"/>
                  </a:solidFill>
                  <a:miter lim="800000"/>
                </a:ln>
                <a:noFill/>
              </a:rPr>
              <a:t>Berkeley’s Square Footage Database Disparities</a:t>
            </a:r>
          </a:p>
        </p:txBody>
      </p:sp>
      <p:sp>
        <p:nvSpPr>
          <p:cNvPr id="3" name="Subtitle 2">
            <a:extLst>
              <a:ext uri="{FF2B5EF4-FFF2-40B4-BE49-F238E27FC236}">
                <a16:creationId xmlns:a16="http://schemas.microsoft.com/office/drawing/2014/main" id="{9C3FF86F-AE72-408F-8686-0E7BCA0C1484}"/>
              </a:ext>
            </a:extLst>
          </p:cNvPr>
          <p:cNvSpPr>
            <a:spLocks noGrp="1"/>
          </p:cNvSpPr>
          <p:nvPr>
            <p:ph type="subTitle" idx="1"/>
          </p:nvPr>
        </p:nvSpPr>
        <p:spPr>
          <a:xfrm>
            <a:off x="965200" y="4572002"/>
            <a:ext cx="10261600" cy="1202995"/>
          </a:xfrm>
        </p:spPr>
        <p:txBody>
          <a:bodyPr>
            <a:normAutofit/>
          </a:bodyPr>
          <a:lstStyle/>
          <a:p>
            <a:pPr algn="l"/>
            <a:r>
              <a:rPr lang="en-US" sz="2000" dirty="0"/>
              <a:t>Deepening the public’s understanding of the history, the problem and its implications on </a:t>
            </a:r>
          </a:p>
          <a:p>
            <a:pPr marL="342900" indent="-342900" algn="l">
              <a:buFont typeface="Arial" panose="020B0604020202020204" pitchFamily="34" charset="0"/>
              <a:buChar char="•"/>
            </a:pPr>
            <a:r>
              <a:rPr lang="en-US" sz="2000" dirty="0"/>
              <a:t>the lack of equity in taxation </a:t>
            </a:r>
          </a:p>
          <a:p>
            <a:pPr marL="342900" indent="-342900" algn="l">
              <a:buFont typeface="Arial" panose="020B0604020202020204" pitchFamily="34" charset="0"/>
              <a:buChar char="•"/>
            </a:pPr>
            <a:r>
              <a:rPr lang="en-US" sz="2000" dirty="0"/>
              <a:t>shortfalls in City revenues</a:t>
            </a:r>
          </a:p>
        </p:txBody>
      </p:sp>
    </p:spTree>
    <p:extLst>
      <p:ext uri="{BB962C8B-B14F-4D97-AF65-F5344CB8AC3E}">
        <p14:creationId xmlns:p14="http://schemas.microsoft.com/office/powerpoint/2010/main" val="39573580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onitor, photo, sitting, screen&#10;&#10;Description automatically generated">
            <a:extLst>
              <a:ext uri="{FF2B5EF4-FFF2-40B4-BE49-F238E27FC236}">
                <a16:creationId xmlns:a16="http://schemas.microsoft.com/office/drawing/2014/main" id="{58F6E132-A0D9-4C22-B0EB-B6593561605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8898" t="22585" r="8603" b="14915"/>
          <a:stretch/>
        </p:blipFill>
        <p:spPr>
          <a:xfrm>
            <a:off x="1084881" y="1286360"/>
            <a:ext cx="10058400" cy="4572000"/>
          </a:xfrm>
          <a:prstGeom prst="rect">
            <a:avLst/>
          </a:prstGeom>
        </p:spPr>
      </p:pic>
      <p:sp>
        <p:nvSpPr>
          <p:cNvPr id="2" name="Title 1">
            <a:extLst>
              <a:ext uri="{FF2B5EF4-FFF2-40B4-BE49-F238E27FC236}">
                <a16:creationId xmlns:a16="http://schemas.microsoft.com/office/drawing/2014/main" id="{881597F3-62AE-4119-AEEF-BF3E8E867494}"/>
              </a:ext>
            </a:extLst>
          </p:cNvPr>
          <p:cNvSpPr>
            <a:spLocks noGrp="1"/>
          </p:cNvSpPr>
          <p:nvPr>
            <p:ph type="ctrTitle"/>
          </p:nvPr>
        </p:nvSpPr>
        <p:spPr>
          <a:xfrm>
            <a:off x="1524000" y="1122362"/>
            <a:ext cx="9144000" cy="2900518"/>
          </a:xfrm>
        </p:spPr>
        <p:txBody>
          <a:bodyPr>
            <a:normAutofit/>
          </a:bodyPr>
          <a:lstStyle/>
          <a:p>
            <a:r>
              <a:rPr lang="en-US">
                <a:solidFill>
                  <a:srgbClr val="FFFFFF"/>
                </a:solidFill>
              </a:rPr>
              <a:t>The less fortunate are taxed</a:t>
            </a:r>
          </a:p>
        </p:txBody>
      </p:sp>
      <p:sp>
        <p:nvSpPr>
          <p:cNvPr id="3" name="Subtitle 2">
            <a:extLst>
              <a:ext uri="{FF2B5EF4-FFF2-40B4-BE49-F238E27FC236}">
                <a16:creationId xmlns:a16="http://schemas.microsoft.com/office/drawing/2014/main" id="{77ABDC0B-6E5B-4E41-9BBE-BB6644973C83}"/>
              </a:ext>
            </a:extLst>
          </p:cNvPr>
          <p:cNvSpPr>
            <a:spLocks noGrp="1"/>
          </p:cNvSpPr>
          <p:nvPr>
            <p:ph type="subTitle" idx="1"/>
          </p:nvPr>
        </p:nvSpPr>
        <p:spPr>
          <a:xfrm>
            <a:off x="1524000" y="4159404"/>
            <a:ext cx="9144000" cy="1412236"/>
          </a:xfrm>
        </p:spPr>
        <p:txBody>
          <a:bodyPr>
            <a:normAutofit fontScale="55000" lnSpcReduction="20000"/>
          </a:bodyPr>
          <a:lstStyle/>
          <a:p>
            <a:r>
              <a:rPr lang="en-US" sz="3200" dirty="0">
                <a:solidFill>
                  <a:srgbClr val="FFFFFF"/>
                </a:solidFill>
              </a:rPr>
              <a:t>Homeowners like 93 year old Mrs. </a:t>
            </a:r>
            <a:r>
              <a:rPr lang="en-US" sz="3200" dirty="0" err="1">
                <a:solidFill>
                  <a:srgbClr val="FFFFFF"/>
                </a:solidFill>
              </a:rPr>
              <a:t>Barringher</a:t>
            </a:r>
            <a:r>
              <a:rPr lang="en-US" sz="3200" dirty="0"/>
              <a:t> just South of Ashby Bart are saddled with tax on reduced height understory.</a:t>
            </a:r>
          </a:p>
          <a:p>
            <a:r>
              <a:rPr lang="en-US" sz="3200" dirty="0">
                <a:solidFill>
                  <a:srgbClr val="FFFFFF"/>
                </a:solidFill>
              </a:rPr>
              <a:t>She is the neighbor of the City of Berkeley Department Head who doesn’t pay tax on the attic and understory in the previous photos.</a:t>
            </a:r>
          </a:p>
          <a:p>
            <a:r>
              <a:rPr lang="en-US" sz="3200" dirty="0">
                <a:solidFill>
                  <a:srgbClr val="FFFFFF"/>
                </a:solidFill>
              </a:rPr>
              <a:t>This costs her an extra $1100 per year.</a:t>
            </a:r>
          </a:p>
          <a:p>
            <a:endParaRPr lang="en-US" dirty="0">
              <a:solidFill>
                <a:srgbClr val="FFFFFF"/>
              </a:solidFill>
            </a:endParaRPr>
          </a:p>
        </p:txBody>
      </p:sp>
    </p:spTree>
    <p:extLst>
      <p:ext uri="{BB962C8B-B14F-4D97-AF65-F5344CB8AC3E}">
        <p14:creationId xmlns:p14="http://schemas.microsoft.com/office/powerpoint/2010/main" val="233350995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Graphical user interface, calendar&#10;&#10;Description automatically generated">
            <a:extLst>
              <a:ext uri="{FF2B5EF4-FFF2-40B4-BE49-F238E27FC236}">
                <a16:creationId xmlns:a16="http://schemas.microsoft.com/office/drawing/2014/main" id="{DC32296E-8C36-4FAF-9AE8-5D140FDEC51E}"/>
              </a:ext>
            </a:extLst>
          </p:cNvPr>
          <p:cNvPicPr>
            <a:picLocks noChangeAspect="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6278"/>
          <a:stretch/>
        </p:blipFill>
        <p:spPr>
          <a:xfrm>
            <a:off x="-7" y="-8"/>
            <a:ext cx="12192000" cy="6855958"/>
          </a:xfrm>
          <a:prstGeom prst="rect">
            <a:avLst/>
          </a:prstGeom>
        </p:spPr>
      </p:pic>
      <p:sp>
        <p:nvSpPr>
          <p:cNvPr id="2" name="Title 1">
            <a:extLst>
              <a:ext uri="{FF2B5EF4-FFF2-40B4-BE49-F238E27FC236}">
                <a16:creationId xmlns:a16="http://schemas.microsoft.com/office/drawing/2014/main" id="{7286954D-B6B6-4225-B51C-ADAF050CEC34}"/>
              </a:ext>
            </a:extLst>
          </p:cNvPr>
          <p:cNvSpPr>
            <a:spLocks noGrp="1"/>
          </p:cNvSpPr>
          <p:nvPr>
            <p:ph type="title"/>
          </p:nvPr>
        </p:nvSpPr>
        <p:spPr>
          <a:xfrm>
            <a:off x="801098" y="1396289"/>
            <a:ext cx="6387102" cy="1325563"/>
          </a:xfrm>
        </p:spPr>
        <p:txBody>
          <a:bodyPr vert="horz" lIns="91440" tIns="45720" rIns="91440" bIns="45720" rtlCol="0">
            <a:normAutofit/>
          </a:bodyPr>
          <a:lstStyle/>
          <a:p>
            <a:r>
              <a:rPr lang="en-US" kern="1200" dirty="0">
                <a:latin typeface="+mj-lt"/>
                <a:ea typeface="+mj-ea"/>
                <a:cs typeface="+mj-cs"/>
              </a:rPr>
              <a:t>Should this sunroom be taxed?  </a:t>
            </a:r>
          </a:p>
        </p:txBody>
      </p:sp>
      <p:sp>
        <p:nvSpPr>
          <p:cNvPr id="31" name="Content Placeholder 30">
            <a:extLst>
              <a:ext uri="{FF2B5EF4-FFF2-40B4-BE49-F238E27FC236}">
                <a16:creationId xmlns:a16="http://schemas.microsoft.com/office/drawing/2014/main" id="{83C15394-BBB8-4854-8B7C-7D889E4D7F85}"/>
              </a:ext>
            </a:extLst>
          </p:cNvPr>
          <p:cNvSpPr>
            <a:spLocks noGrp="1"/>
          </p:cNvSpPr>
          <p:nvPr>
            <p:ph idx="1"/>
          </p:nvPr>
        </p:nvSpPr>
        <p:spPr>
          <a:xfrm flipH="1" flipV="1">
            <a:off x="759823" y="6053665"/>
            <a:ext cx="45719" cy="45719"/>
          </a:xfrm>
        </p:spPr>
        <p:txBody>
          <a:bodyPr anchor="t">
            <a:normAutofit fontScale="25000" lnSpcReduction="20000"/>
          </a:bodyPr>
          <a:lstStyle/>
          <a:p>
            <a:pPr marL="0" indent="0">
              <a:buNone/>
            </a:pPr>
            <a:endParaRPr lang="en-US" sz="1800" dirty="0"/>
          </a:p>
        </p:txBody>
      </p:sp>
      <p:sp>
        <p:nvSpPr>
          <p:cNvPr id="34" name="Freeform: Shape 33">
            <a:extLst>
              <a:ext uri="{FF2B5EF4-FFF2-40B4-BE49-F238E27FC236}">
                <a16:creationId xmlns:a16="http://schemas.microsoft.com/office/drawing/2014/main" id="{86B8807B-7828-4E42-86D6-939A5397D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2055"/>
            <a:ext cx="4666892" cy="3481643"/>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a:extLst>
              <a:ext uri="{FF2B5EF4-FFF2-40B4-BE49-F238E27FC236}">
                <a16:creationId xmlns:a16="http://schemas.microsoft.com/office/drawing/2014/main" id="{A2BB1E15-2202-49C1-A761-48D0AC3C5C37}"/>
              </a:ext>
            </a:extLst>
          </p:cNvPr>
          <p:cNvPicPr>
            <a:picLocks noChangeAspect="1"/>
          </p:cNvPicPr>
          <p:nvPr/>
        </p:nvPicPr>
        <p:blipFill rotWithShape="1">
          <a:blip r:embed="rId3">
            <a:extLst>
              <a:ext uri="{28A0092B-C50C-407E-A947-70E740481C1C}">
                <a14:useLocalDpi xmlns:a14="http://schemas.microsoft.com/office/drawing/2010/main" val="0"/>
              </a:ext>
            </a:extLst>
          </a:blip>
          <a:srcRect l="30734" t="16455" r="24087" b="46433"/>
          <a:stretch/>
        </p:blipFill>
        <p:spPr>
          <a:xfrm>
            <a:off x="6096001" y="112786"/>
            <a:ext cx="5062780" cy="2495207"/>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sp>
        <p:nvSpPr>
          <p:cNvPr id="36" name="Freeform: Shape 35">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Diagram, schematic&#10;&#10;Description automatically generated">
            <a:extLst>
              <a:ext uri="{FF2B5EF4-FFF2-40B4-BE49-F238E27FC236}">
                <a16:creationId xmlns:a16="http://schemas.microsoft.com/office/drawing/2014/main" id="{A2E2A419-A3D8-4AF7-946D-9442561A3A26}"/>
              </a:ext>
            </a:extLst>
          </p:cNvPr>
          <p:cNvPicPr>
            <a:picLocks noChangeAspect="1"/>
          </p:cNvPicPr>
          <p:nvPr/>
        </p:nvPicPr>
        <p:blipFill rotWithShape="1">
          <a:blip r:embed="rId4">
            <a:extLst>
              <a:ext uri="{28A0092B-C50C-407E-A947-70E740481C1C}">
                <a14:useLocalDpi xmlns:a14="http://schemas.microsoft.com/office/drawing/2010/main" val="0"/>
              </a:ext>
            </a:extLst>
          </a:blip>
          <a:srcRect l="44297" t="15503" r="19523" b="12003"/>
          <a:stretch/>
        </p:blipFill>
        <p:spPr>
          <a:xfrm>
            <a:off x="7718157" y="1494007"/>
            <a:ext cx="4184542" cy="503077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3" name="TextBox 2">
            <a:extLst>
              <a:ext uri="{FF2B5EF4-FFF2-40B4-BE49-F238E27FC236}">
                <a16:creationId xmlns:a16="http://schemas.microsoft.com/office/drawing/2014/main" id="{2E76B86D-DFCC-4B3C-9AE5-ECC560FAE3C0}"/>
              </a:ext>
            </a:extLst>
          </p:cNvPr>
          <p:cNvSpPr txBox="1"/>
          <p:nvPr/>
        </p:nvSpPr>
        <p:spPr>
          <a:xfrm>
            <a:off x="1497496" y="5698435"/>
            <a:ext cx="1975541" cy="646331"/>
          </a:xfrm>
          <a:prstGeom prst="rect">
            <a:avLst/>
          </a:prstGeom>
          <a:noFill/>
        </p:spPr>
        <p:txBody>
          <a:bodyPr wrap="none" rtlCol="0">
            <a:spAutoFit/>
          </a:bodyPr>
          <a:lstStyle/>
          <a:p>
            <a:r>
              <a:rPr lang="en-US" sz="3600" dirty="0"/>
              <a:t>It is taxed</a:t>
            </a:r>
          </a:p>
        </p:txBody>
      </p:sp>
    </p:spTree>
    <p:extLst>
      <p:ext uri="{BB962C8B-B14F-4D97-AF65-F5344CB8AC3E}">
        <p14:creationId xmlns:p14="http://schemas.microsoft.com/office/powerpoint/2010/main" val="404851112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82DE-BB4F-4635-8B87-EA3CD7AEF8D2}"/>
              </a:ext>
            </a:extLst>
          </p:cNvPr>
          <p:cNvSpPr>
            <a:spLocks noGrp="1"/>
          </p:cNvSpPr>
          <p:nvPr>
            <p:ph type="title"/>
          </p:nvPr>
        </p:nvSpPr>
        <p:spPr/>
        <p:txBody>
          <a:bodyPr/>
          <a:lstStyle/>
          <a:p>
            <a:r>
              <a:rPr lang="en-US" dirty="0"/>
              <a:t>Should this sunroom be taxed?</a:t>
            </a:r>
          </a:p>
        </p:txBody>
      </p:sp>
      <p:pic>
        <p:nvPicPr>
          <p:cNvPr id="5" name="Content Placeholder 4" descr="A picture containing indoor, window, large, table&#10;&#10;Description automatically generated">
            <a:extLst>
              <a:ext uri="{FF2B5EF4-FFF2-40B4-BE49-F238E27FC236}">
                <a16:creationId xmlns:a16="http://schemas.microsoft.com/office/drawing/2014/main" id="{6C25E29E-D9DF-4621-BF2C-A55BF0558B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291" t="19747" r="18111" b="5325"/>
          <a:stretch/>
        </p:blipFill>
        <p:spPr>
          <a:xfrm>
            <a:off x="6096000" y="1305009"/>
            <a:ext cx="6168298" cy="4351338"/>
          </a:xfrm>
          <a:prstGeom prst="rect">
            <a:avLst/>
          </a:prstGeom>
        </p:spPr>
      </p:pic>
      <p:pic>
        <p:nvPicPr>
          <p:cNvPr id="7" name="Picture 6" descr="Diagram&#10;&#10;Description automatically generated">
            <a:extLst>
              <a:ext uri="{FF2B5EF4-FFF2-40B4-BE49-F238E27FC236}">
                <a16:creationId xmlns:a16="http://schemas.microsoft.com/office/drawing/2014/main" id="{6CA078FB-0716-4AAF-A4BB-DA5BA0AD3147}"/>
              </a:ext>
            </a:extLst>
          </p:cNvPr>
          <p:cNvPicPr>
            <a:picLocks noChangeAspect="1"/>
          </p:cNvPicPr>
          <p:nvPr/>
        </p:nvPicPr>
        <p:blipFill rotWithShape="1">
          <a:blip r:embed="rId3">
            <a:extLst>
              <a:ext uri="{28A0092B-C50C-407E-A947-70E740481C1C}">
                <a14:useLocalDpi xmlns:a14="http://schemas.microsoft.com/office/drawing/2010/main" val="0"/>
              </a:ext>
            </a:extLst>
          </a:blip>
          <a:srcRect l="35070" t="55819" r="31237" b="7119"/>
          <a:stretch/>
        </p:blipFill>
        <p:spPr>
          <a:xfrm>
            <a:off x="0" y="1305009"/>
            <a:ext cx="5864107" cy="3862303"/>
          </a:xfrm>
          <a:prstGeom prst="rect">
            <a:avLst/>
          </a:prstGeom>
        </p:spPr>
      </p:pic>
      <p:sp>
        <p:nvSpPr>
          <p:cNvPr id="3" name="TextBox 2">
            <a:extLst>
              <a:ext uri="{FF2B5EF4-FFF2-40B4-BE49-F238E27FC236}">
                <a16:creationId xmlns:a16="http://schemas.microsoft.com/office/drawing/2014/main" id="{7992BEE8-8475-467A-A6D6-B644500270E8}"/>
              </a:ext>
            </a:extLst>
          </p:cNvPr>
          <p:cNvSpPr txBox="1"/>
          <p:nvPr/>
        </p:nvSpPr>
        <p:spPr>
          <a:xfrm>
            <a:off x="838200" y="5784030"/>
            <a:ext cx="8302337" cy="646331"/>
          </a:xfrm>
          <a:prstGeom prst="rect">
            <a:avLst/>
          </a:prstGeom>
          <a:noFill/>
        </p:spPr>
        <p:txBody>
          <a:bodyPr wrap="none" rtlCol="0">
            <a:spAutoFit/>
          </a:bodyPr>
          <a:lstStyle/>
          <a:p>
            <a:r>
              <a:rPr lang="en-US" sz="3600" dirty="0"/>
              <a:t>It is taxed at a ¼ rate for the square footage</a:t>
            </a:r>
          </a:p>
        </p:txBody>
      </p:sp>
    </p:spTree>
    <p:extLst>
      <p:ext uri="{BB962C8B-B14F-4D97-AF65-F5344CB8AC3E}">
        <p14:creationId xmlns:p14="http://schemas.microsoft.com/office/powerpoint/2010/main" val="97955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96D946-2C88-48CC-9D8B-ADAF7E605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908A6A3-6A08-4E57-94E4-7D0520F26DD7}"/>
              </a:ext>
            </a:extLst>
          </p:cNvPr>
          <p:cNvSpPr>
            <a:spLocks noGrp="1"/>
          </p:cNvSpPr>
          <p:nvPr>
            <p:ph type="title"/>
          </p:nvPr>
        </p:nvSpPr>
        <p:spPr>
          <a:xfrm>
            <a:off x="550863" y="366639"/>
            <a:ext cx="11090274" cy="675441"/>
          </a:xfrm>
        </p:spPr>
        <p:txBody>
          <a:bodyPr vert="horz" wrap="square" lIns="91440" tIns="45720" rIns="91440" bIns="45720" rtlCol="0" anchor="t">
            <a:normAutofit/>
          </a:bodyPr>
          <a:lstStyle/>
          <a:p>
            <a:r>
              <a:rPr lang="en-US" sz="4200" dirty="0"/>
              <a:t>Should this sunroom be taxed?</a:t>
            </a:r>
          </a:p>
        </p:txBody>
      </p:sp>
      <p:pic>
        <p:nvPicPr>
          <p:cNvPr id="5" name="Content Placeholder 4" descr="A screen shot of a computer&#10;&#10;Description automatically generated">
            <a:extLst>
              <a:ext uri="{FF2B5EF4-FFF2-40B4-BE49-F238E27FC236}">
                <a16:creationId xmlns:a16="http://schemas.microsoft.com/office/drawing/2014/main" id="{F880D2AC-9CBB-4903-9F3B-4D9BD2DE9A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062" t="22637" r="15078" b="14642"/>
          <a:stretch/>
        </p:blipFill>
        <p:spPr>
          <a:xfrm>
            <a:off x="2231755" y="1193369"/>
            <a:ext cx="9493100" cy="5113832"/>
          </a:xfrm>
          <a:prstGeom prst="rect">
            <a:avLst/>
          </a:prstGeom>
          <a:effectLst>
            <a:outerShdw blurRad="508000" dist="101600" dir="5400000" algn="tl" rotWithShape="0">
              <a:prstClr val="black">
                <a:alpha val="10000"/>
              </a:prstClr>
            </a:outerShdw>
          </a:effectLst>
        </p:spPr>
      </p:pic>
      <p:sp>
        <p:nvSpPr>
          <p:cNvPr id="6" name="TextBox 5">
            <a:extLst>
              <a:ext uri="{FF2B5EF4-FFF2-40B4-BE49-F238E27FC236}">
                <a16:creationId xmlns:a16="http://schemas.microsoft.com/office/drawing/2014/main" id="{82A92FDC-A21A-4BBC-B32F-BD0DA892701C}"/>
              </a:ext>
            </a:extLst>
          </p:cNvPr>
          <p:cNvSpPr txBox="1"/>
          <p:nvPr/>
        </p:nvSpPr>
        <p:spPr>
          <a:xfrm>
            <a:off x="154983" y="2936816"/>
            <a:ext cx="2076772" cy="1323439"/>
          </a:xfrm>
          <a:prstGeom prst="rect">
            <a:avLst/>
          </a:prstGeom>
          <a:noFill/>
        </p:spPr>
        <p:txBody>
          <a:bodyPr wrap="square" rtlCol="0">
            <a:spAutoFit/>
          </a:bodyPr>
          <a:lstStyle/>
          <a:p>
            <a:r>
              <a:rPr lang="en-US" sz="2000" dirty="0"/>
              <a:t>No mention in the Berkeley Tax Code that Sunrooms are tax exempt</a:t>
            </a:r>
          </a:p>
        </p:txBody>
      </p:sp>
      <p:sp>
        <p:nvSpPr>
          <p:cNvPr id="3" name="TextBox 2">
            <a:extLst>
              <a:ext uri="{FF2B5EF4-FFF2-40B4-BE49-F238E27FC236}">
                <a16:creationId xmlns:a16="http://schemas.microsoft.com/office/drawing/2014/main" id="{BF04739F-BF0B-42E5-AD90-3FDFA47184C9}"/>
              </a:ext>
            </a:extLst>
          </p:cNvPr>
          <p:cNvSpPr txBox="1"/>
          <p:nvPr/>
        </p:nvSpPr>
        <p:spPr>
          <a:xfrm>
            <a:off x="5155096" y="5428439"/>
            <a:ext cx="3325719" cy="769441"/>
          </a:xfrm>
          <a:prstGeom prst="rect">
            <a:avLst/>
          </a:prstGeom>
          <a:noFill/>
        </p:spPr>
        <p:txBody>
          <a:bodyPr wrap="none" rtlCol="0">
            <a:spAutoFit/>
          </a:bodyPr>
          <a:lstStyle/>
          <a:p>
            <a:r>
              <a:rPr lang="en-US" sz="4400" dirty="0">
                <a:solidFill>
                  <a:srgbClr val="FF0000"/>
                </a:solidFill>
              </a:rPr>
              <a:t>It is UNTAXED</a:t>
            </a:r>
          </a:p>
        </p:txBody>
      </p:sp>
    </p:spTree>
    <p:extLst>
      <p:ext uri="{BB962C8B-B14F-4D97-AF65-F5344CB8AC3E}">
        <p14:creationId xmlns:p14="http://schemas.microsoft.com/office/powerpoint/2010/main" val="172786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8EBC-B71B-4835-8133-E0CC162FA027}"/>
              </a:ext>
            </a:extLst>
          </p:cNvPr>
          <p:cNvSpPr>
            <a:spLocks noGrp="1"/>
          </p:cNvSpPr>
          <p:nvPr>
            <p:ph type="title"/>
          </p:nvPr>
        </p:nvSpPr>
        <p:spPr/>
        <p:txBody>
          <a:bodyPr/>
          <a:lstStyle/>
          <a:p>
            <a:r>
              <a:rPr lang="en-US" dirty="0"/>
              <a:t>Tax varies, but not according to dwelling size</a:t>
            </a:r>
          </a:p>
        </p:txBody>
      </p:sp>
      <p:graphicFrame>
        <p:nvGraphicFramePr>
          <p:cNvPr id="4" name="Content Placeholder 3">
            <a:extLst>
              <a:ext uri="{FF2B5EF4-FFF2-40B4-BE49-F238E27FC236}">
                <a16:creationId xmlns:a16="http://schemas.microsoft.com/office/drawing/2014/main" id="{FF7D895F-2758-4046-AB48-C2FA6720D4F7}"/>
              </a:ext>
            </a:extLst>
          </p:cNvPr>
          <p:cNvGraphicFramePr>
            <a:graphicFrameLocks noGrp="1"/>
          </p:cNvGraphicFramePr>
          <p:nvPr>
            <p:ph idx="1"/>
            <p:extLst>
              <p:ext uri="{D42A27DB-BD31-4B8C-83A1-F6EECF244321}">
                <p14:modId xmlns:p14="http://schemas.microsoft.com/office/powerpoint/2010/main" val="1299190197"/>
              </p:ext>
            </p:extLst>
          </p:nvPr>
        </p:nvGraphicFramePr>
        <p:xfrm>
          <a:off x="-212317" y="1988322"/>
          <a:ext cx="5059448" cy="2595865"/>
        </p:xfrm>
        <a:graphic>
          <a:graphicData uri="http://schemas.openxmlformats.org/drawingml/2006/table">
            <a:tbl>
              <a:tblPr firstRow="1" firstCol="1" bandRow="1">
                <a:tableStyleId>{5C22544A-7EE6-4342-B048-85BDC9FD1C3A}</a:tableStyleId>
              </a:tblPr>
              <a:tblGrid>
                <a:gridCol w="2944818">
                  <a:extLst>
                    <a:ext uri="{9D8B030D-6E8A-4147-A177-3AD203B41FA5}">
                      <a16:colId xmlns:a16="http://schemas.microsoft.com/office/drawing/2014/main" val="907720805"/>
                    </a:ext>
                  </a:extLst>
                </a:gridCol>
                <a:gridCol w="704876">
                  <a:extLst>
                    <a:ext uri="{9D8B030D-6E8A-4147-A177-3AD203B41FA5}">
                      <a16:colId xmlns:a16="http://schemas.microsoft.com/office/drawing/2014/main" val="2530989582"/>
                    </a:ext>
                  </a:extLst>
                </a:gridCol>
                <a:gridCol w="586652">
                  <a:extLst>
                    <a:ext uri="{9D8B030D-6E8A-4147-A177-3AD203B41FA5}">
                      <a16:colId xmlns:a16="http://schemas.microsoft.com/office/drawing/2014/main" val="541363140"/>
                    </a:ext>
                  </a:extLst>
                </a:gridCol>
                <a:gridCol w="823102">
                  <a:extLst>
                    <a:ext uri="{9D8B030D-6E8A-4147-A177-3AD203B41FA5}">
                      <a16:colId xmlns:a16="http://schemas.microsoft.com/office/drawing/2014/main" val="500408986"/>
                    </a:ext>
                  </a:extLst>
                </a:gridCol>
              </a:tblGrid>
              <a:tr h="1141039">
                <a:tc>
                  <a:txBody>
                    <a:bodyPr/>
                    <a:lstStyle/>
                    <a:p>
                      <a:endParaRPr lang="en-US"/>
                    </a:p>
                  </a:txBody>
                  <a:tcPr marL="68580" marR="68580" marT="0" marB="0"/>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09964833"/>
                  </a:ext>
                </a:extLst>
              </a:tr>
              <a:tr h="554219">
                <a:tc>
                  <a:txBody>
                    <a:bodyPr/>
                    <a:lstStyle/>
                    <a:p>
                      <a:pPr marL="0" marR="0">
                        <a:lnSpc>
                          <a:spcPct val="107000"/>
                        </a:lnSpc>
                        <a:spcBef>
                          <a:spcPts val="0"/>
                        </a:spcBef>
                        <a:spcAft>
                          <a:spcPts val="0"/>
                        </a:spcAft>
                      </a:pPr>
                      <a:r>
                        <a:rPr lang="en-US" sz="1100">
                          <a:effectLst/>
                        </a:rPr>
                        <a:t>City taxes: $1513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$1513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$1996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$1913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6034984"/>
                  </a:ext>
                </a:extLst>
              </a:tr>
              <a:tr h="900607">
                <a:tc>
                  <a:txBody>
                    <a:bodyPr/>
                    <a:lstStyle/>
                    <a:p>
                      <a:pPr marL="0" marR="0">
                        <a:lnSpc>
                          <a:spcPct val="107000"/>
                        </a:lnSpc>
                        <a:spcBef>
                          <a:spcPts val="0"/>
                        </a:spcBef>
                        <a:spcAft>
                          <a:spcPts val="0"/>
                        </a:spcAft>
                      </a:pPr>
                      <a:r>
                        <a:rPr lang="en-US" sz="1100">
                          <a:effectLst/>
                        </a:rPr>
                        <a:t>Dwelling size: 2527 ft2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1317 ft2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1804 ft2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1370 ft2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8535051"/>
                  </a:ext>
                </a:extLst>
              </a:tr>
            </a:tbl>
          </a:graphicData>
        </a:graphic>
      </p:graphicFrame>
      <p:sp>
        <p:nvSpPr>
          <p:cNvPr id="5" name="Rectangle 2">
            <a:extLst>
              <a:ext uri="{FF2B5EF4-FFF2-40B4-BE49-F238E27FC236}">
                <a16:creationId xmlns:a16="http://schemas.microsoft.com/office/drawing/2014/main" id="{C0AA63CA-45F7-4A1D-87BE-B6CE4CC1E126}"/>
              </a:ext>
            </a:extLst>
          </p:cNvPr>
          <p:cNvSpPr>
            <a:spLocks noChangeArrowheads="1"/>
          </p:cNvSpPr>
          <p:nvPr/>
        </p:nvSpPr>
        <p:spPr bwMode="auto">
          <a:xfrm>
            <a:off x="-212317" y="2856509"/>
            <a:ext cx="12180740" cy="117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1732 carleton berkeley - Bing and 6 more pages - Personal - Microsoft​ Edge">
            <a:extLst>
              <a:ext uri="{FF2B5EF4-FFF2-40B4-BE49-F238E27FC236}">
                <a16:creationId xmlns:a16="http://schemas.microsoft.com/office/drawing/2014/main" id="{8AAFCF0B-D467-4FD7-A629-87AB045CA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29" t="26666" r="7188" b="28894"/>
          <a:stretch>
            <a:fillRect/>
          </a:stretch>
        </p:blipFill>
        <p:spPr bwMode="auto">
          <a:xfrm>
            <a:off x="-212317" y="1313646"/>
            <a:ext cx="12616634" cy="44500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223D4FD-98F9-473E-9709-471613A6677C}"/>
              </a:ext>
            </a:extLst>
          </p:cNvPr>
          <p:cNvGraphicFramePr>
            <a:graphicFrameLocks noGrp="1"/>
          </p:cNvGraphicFramePr>
          <p:nvPr>
            <p:extLst>
              <p:ext uri="{D42A27DB-BD31-4B8C-83A1-F6EECF244321}">
                <p14:modId xmlns:p14="http://schemas.microsoft.com/office/powerpoint/2010/main" val="1782107306"/>
              </p:ext>
            </p:extLst>
          </p:nvPr>
        </p:nvGraphicFramePr>
        <p:xfrm>
          <a:off x="1299703" y="5009562"/>
          <a:ext cx="2156791" cy="498602"/>
        </p:xfrm>
        <a:graphic>
          <a:graphicData uri="http://schemas.openxmlformats.org/drawingml/2006/table">
            <a:tbl>
              <a:tblPr firstRow="1" firstCol="1" bandRow="1">
                <a:tableStyleId>{5C22544A-7EE6-4342-B048-85BDC9FD1C3A}</a:tableStyleId>
              </a:tblPr>
              <a:tblGrid>
                <a:gridCol w="2156791">
                  <a:extLst>
                    <a:ext uri="{9D8B030D-6E8A-4147-A177-3AD203B41FA5}">
                      <a16:colId xmlns:a16="http://schemas.microsoft.com/office/drawing/2014/main" val="1469983035"/>
                    </a:ext>
                  </a:extLst>
                </a:gridCol>
              </a:tblGrid>
              <a:tr h="215900">
                <a:tc>
                  <a:txBody>
                    <a:bodyPr/>
                    <a:lstStyle/>
                    <a:p>
                      <a:pPr marL="0" marR="0">
                        <a:lnSpc>
                          <a:spcPct val="107000"/>
                        </a:lnSpc>
                        <a:spcBef>
                          <a:spcPts val="0"/>
                        </a:spcBef>
                        <a:spcAft>
                          <a:spcPts val="0"/>
                        </a:spcAft>
                      </a:pPr>
                      <a:r>
                        <a:rPr lang="en-US" sz="1600" dirty="0">
                          <a:effectLst/>
                        </a:rPr>
                        <a:t>City taxes: $1513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1448296"/>
                  </a:ext>
                </a:extLst>
              </a:tr>
              <a:tr h="203835">
                <a:tc>
                  <a:txBody>
                    <a:bodyPr/>
                    <a:lstStyle/>
                    <a:p>
                      <a:pPr marL="0" marR="0">
                        <a:lnSpc>
                          <a:spcPct val="107000"/>
                        </a:lnSpc>
                        <a:spcBef>
                          <a:spcPts val="0"/>
                        </a:spcBef>
                        <a:spcAft>
                          <a:spcPts val="0"/>
                        </a:spcAft>
                      </a:pPr>
                      <a:r>
                        <a:rPr lang="en-US" sz="1600" dirty="0">
                          <a:effectLst/>
                        </a:rPr>
                        <a:t>Dwelling size: 2527 ft2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5721826"/>
                  </a:ext>
                </a:extLst>
              </a:tr>
            </a:tbl>
          </a:graphicData>
        </a:graphic>
      </p:graphicFrame>
      <p:graphicFrame>
        <p:nvGraphicFramePr>
          <p:cNvPr id="7" name="Table 6">
            <a:extLst>
              <a:ext uri="{FF2B5EF4-FFF2-40B4-BE49-F238E27FC236}">
                <a16:creationId xmlns:a16="http://schemas.microsoft.com/office/drawing/2014/main" id="{E1A20AF6-C0A1-4FA4-B7EC-C79934D0325D}"/>
              </a:ext>
            </a:extLst>
          </p:cNvPr>
          <p:cNvGraphicFramePr>
            <a:graphicFrameLocks noGrp="1"/>
          </p:cNvGraphicFramePr>
          <p:nvPr>
            <p:extLst>
              <p:ext uri="{D42A27DB-BD31-4B8C-83A1-F6EECF244321}">
                <p14:modId xmlns:p14="http://schemas.microsoft.com/office/powerpoint/2010/main" val="3410952301"/>
              </p:ext>
            </p:extLst>
          </p:nvPr>
        </p:nvGraphicFramePr>
        <p:xfrm>
          <a:off x="5136207" y="5045752"/>
          <a:ext cx="2156791" cy="498602"/>
        </p:xfrm>
        <a:graphic>
          <a:graphicData uri="http://schemas.openxmlformats.org/drawingml/2006/table">
            <a:tbl>
              <a:tblPr firstRow="1" firstCol="1" bandRow="1">
                <a:tableStyleId>{5C22544A-7EE6-4342-B048-85BDC9FD1C3A}</a:tableStyleId>
              </a:tblPr>
              <a:tblGrid>
                <a:gridCol w="2156791">
                  <a:extLst>
                    <a:ext uri="{9D8B030D-6E8A-4147-A177-3AD203B41FA5}">
                      <a16:colId xmlns:a16="http://schemas.microsoft.com/office/drawing/2014/main" val="1469983035"/>
                    </a:ext>
                  </a:extLst>
                </a:gridCol>
              </a:tblGrid>
              <a:tr h="215900">
                <a:tc>
                  <a:txBody>
                    <a:bodyPr/>
                    <a:lstStyle/>
                    <a:p>
                      <a:pPr marL="0" marR="0">
                        <a:lnSpc>
                          <a:spcPct val="107000"/>
                        </a:lnSpc>
                        <a:spcBef>
                          <a:spcPts val="0"/>
                        </a:spcBef>
                        <a:spcAft>
                          <a:spcPts val="0"/>
                        </a:spcAft>
                      </a:pPr>
                      <a:r>
                        <a:rPr lang="en-US" sz="1600" dirty="0">
                          <a:effectLst/>
                        </a:rPr>
                        <a:t>City taxes: $1513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1448296"/>
                  </a:ext>
                </a:extLst>
              </a:tr>
              <a:tr h="203835">
                <a:tc>
                  <a:txBody>
                    <a:bodyPr/>
                    <a:lstStyle/>
                    <a:p>
                      <a:pPr marL="0" marR="0">
                        <a:lnSpc>
                          <a:spcPct val="107000"/>
                        </a:lnSpc>
                        <a:spcBef>
                          <a:spcPts val="0"/>
                        </a:spcBef>
                        <a:spcAft>
                          <a:spcPts val="0"/>
                        </a:spcAft>
                      </a:pPr>
                      <a:r>
                        <a:rPr lang="en-US" sz="1600" dirty="0">
                          <a:effectLst/>
                        </a:rPr>
                        <a:t>Dwelling size: 1317 ft2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5721826"/>
                  </a:ext>
                </a:extLst>
              </a:tr>
            </a:tbl>
          </a:graphicData>
        </a:graphic>
      </p:graphicFrame>
      <p:graphicFrame>
        <p:nvGraphicFramePr>
          <p:cNvPr id="9" name="Table 8">
            <a:extLst>
              <a:ext uri="{FF2B5EF4-FFF2-40B4-BE49-F238E27FC236}">
                <a16:creationId xmlns:a16="http://schemas.microsoft.com/office/drawing/2014/main" id="{E167EA6F-16AD-4172-9AB9-14B8F03D84EB}"/>
              </a:ext>
            </a:extLst>
          </p:cNvPr>
          <p:cNvGraphicFramePr>
            <a:graphicFrameLocks noGrp="1"/>
          </p:cNvGraphicFramePr>
          <p:nvPr>
            <p:extLst>
              <p:ext uri="{D42A27DB-BD31-4B8C-83A1-F6EECF244321}">
                <p14:modId xmlns:p14="http://schemas.microsoft.com/office/powerpoint/2010/main" val="2643606106"/>
              </p:ext>
            </p:extLst>
          </p:nvPr>
        </p:nvGraphicFramePr>
        <p:xfrm>
          <a:off x="7657112" y="5026447"/>
          <a:ext cx="2156791" cy="498602"/>
        </p:xfrm>
        <a:graphic>
          <a:graphicData uri="http://schemas.openxmlformats.org/drawingml/2006/table">
            <a:tbl>
              <a:tblPr firstRow="1" firstCol="1" bandRow="1">
                <a:tableStyleId>{5C22544A-7EE6-4342-B048-85BDC9FD1C3A}</a:tableStyleId>
              </a:tblPr>
              <a:tblGrid>
                <a:gridCol w="2156791">
                  <a:extLst>
                    <a:ext uri="{9D8B030D-6E8A-4147-A177-3AD203B41FA5}">
                      <a16:colId xmlns:a16="http://schemas.microsoft.com/office/drawing/2014/main" val="1469983035"/>
                    </a:ext>
                  </a:extLst>
                </a:gridCol>
              </a:tblGrid>
              <a:tr h="215900">
                <a:tc>
                  <a:txBody>
                    <a:bodyPr/>
                    <a:lstStyle/>
                    <a:p>
                      <a:pPr marL="0" marR="0">
                        <a:lnSpc>
                          <a:spcPct val="107000"/>
                        </a:lnSpc>
                        <a:spcBef>
                          <a:spcPts val="0"/>
                        </a:spcBef>
                        <a:spcAft>
                          <a:spcPts val="0"/>
                        </a:spcAft>
                      </a:pPr>
                      <a:r>
                        <a:rPr lang="en-US" sz="1600" dirty="0">
                          <a:effectLst/>
                        </a:rPr>
                        <a:t>City taxes: $1996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1448296"/>
                  </a:ext>
                </a:extLst>
              </a:tr>
              <a:tr h="203835">
                <a:tc>
                  <a:txBody>
                    <a:bodyPr/>
                    <a:lstStyle/>
                    <a:p>
                      <a:pPr marL="0" marR="0">
                        <a:lnSpc>
                          <a:spcPct val="107000"/>
                        </a:lnSpc>
                        <a:spcBef>
                          <a:spcPts val="0"/>
                        </a:spcBef>
                        <a:spcAft>
                          <a:spcPts val="0"/>
                        </a:spcAft>
                      </a:pPr>
                      <a:r>
                        <a:rPr lang="en-US" sz="1600" dirty="0">
                          <a:effectLst/>
                        </a:rPr>
                        <a:t>Dwelling size: 1804 ft2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5721826"/>
                  </a:ext>
                </a:extLst>
              </a:tr>
            </a:tbl>
          </a:graphicData>
        </a:graphic>
      </p:graphicFrame>
      <p:graphicFrame>
        <p:nvGraphicFramePr>
          <p:cNvPr id="11" name="Table 10">
            <a:extLst>
              <a:ext uri="{FF2B5EF4-FFF2-40B4-BE49-F238E27FC236}">
                <a16:creationId xmlns:a16="http://schemas.microsoft.com/office/drawing/2014/main" id="{8C15787D-562F-48E9-97C0-5B4AC5F987AF}"/>
              </a:ext>
            </a:extLst>
          </p:cNvPr>
          <p:cNvGraphicFramePr>
            <a:graphicFrameLocks noGrp="1"/>
          </p:cNvGraphicFramePr>
          <p:nvPr>
            <p:extLst>
              <p:ext uri="{D42A27DB-BD31-4B8C-83A1-F6EECF244321}">
                <p14:modId xmlns:p14="http://schemas.microsoft.com/office/powerpoint/2010/main" val="1347494140"/>
              </p:ext>
            </p:extLst>
          </p:nvPr>
        </p:nvGraphicFramePr>
        <p:xfrm>
          <a:off x="10008987" y="5009562"/>
          <a:ext cx="2156791" cy="498602"/>
        </p:xfrm>
        <a:graphic>
          <a:graphicData uri="http://schemas.openxmlformats.org/drawingml/2006/table">
            <a:tbl>
              <a:tblPr firstRow="1" firstCol="1" bandRow="1">
                <a:tableStyleId>{5C22544A-7EE6-4342-B048-85BDC9FD1C3A}</a:tableStyleId>
              </a:tblPr>
              <a:tblGrid>
                <a:gridCol w="2156791">
                  <a:extLst>
                    <a:ext uri="{9D8B030D-6E8A-4147-A177-3AD203B41FA5}">
                      <a16:colId xmlns:a16="http://schemas.microsoft.com/office/drawing/2014/main" val="1469983035"/>
                    </a:ext>
                  </a:extLst>
                </a:gridCol>
              </a:tblGrid>
              <a:tr h="215900">
                <a:tc>
                  <a:txBody>
                    <a:bodyPr/>
                    <a:lstStyle/>
                    <a:p>
                      <a:pPr marL="0" marR="0">
                        <a:lnSpc>
                          <a:spcPct val="107000"/>
                        </a:lnSpc>
                        <a:spcBef>
                          <a:spcPts val="0"/>
                        </a:spcBef>
                        <a:spcAft>
                          <a:spcPts val="0"/>
                        </a:spcAft>
                      </a:pPr>
                      <a:r>
                        <a:rPr lang="en-US" sz="1600" dirty="0">
                          <a:effectLst/>
                        </a:rPr>
                        <a:t>City taxes: $1913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1448296"/>
                  </a:ext>
                </a:extLst>
              </a:tr>
              <a:tr h="203835">
                <a:tc>
                  <a:txBody>
                    <a:bodyPr/>
                    <a:lstStyle/>
                    <a:p>
                      <a:pPr marL="0" marR="0">
                        <a:lnSpc>
                          <a:spcPct val="107000"/>
                        </a:lnSpc>
                        <a:spcBef>
                          <a:spcPts val="0"/>
                        </a:spcBef>
                        <a:spcAft>
                          <a:spcPts val="0"/>
                        </a:spcAft>
                      </a:pPr>
                      <a:r>
                        <a:rPr lang="en-US" sz="1600" dirty="0">
                          <a:effectLst/>
                        </a:rPr>
                        <a:t>Dwelling size: 1370 ft2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5721826"/>
                  </a:ext>
                </a:extLst>
              </a:tr>
            </a:tbl>
          </a:graphicData>
        </a:graphic>
      </p:graphicFrame>
    </p:spTree>
    <p:extLst>
      <p:ext uri="{BB962C8B-B14F-4D97-AF65-F5344CB8AC3E}">
        <p14:creationId xmlns:p14="http://schemas.microsoft.com/office/powerpoint/2010/main" val="3537676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 screen&#10;&#10;Description automatically generated">
            <a:extLst>
              <a:ext uri="{FF2B5EF4-FFF2-40B4-BE49-F238E27FC236}">
                <a16:creationId xmlns:a16="http://schemas.microsoft.com/office/drawing/2014/main" id="{359A8AD9-AD06-411A-9D87-FA49C65829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902" t="30610" r="33040" b="32792"/>
          <a:stretch/>
        </p:blipFill>
        <p:spPr>
          <a:xfrm>
            <a:off x="441818" y="1663700"/>
            <a:ext cx="7239000" cy="4368800"/>
          </a:xfrm>
        </p:spPr>
      </p:pic>
      <p:pic>
        <p:nvPicPr>
          <p:cNvPr id="7" name="Picture 6" descr="A screen shot of a computer&#10;&#10;Description automatically generated">
            <a:extLst>
              <a:ext uri="{FF2B5EF4-FFF2-40B4-BE49-F238E27FC236}">
                <a16:creationId xmlns:a16="http://schemas.microsoft.com/office/drawing/2014/main" id="{BD3ED206-0D80-45C0-AD53-3C9C65803111}"/>
              </a:ext>
            </a:extLst>
          </p:cNvPr>
          <p:cNvPicPr>
            <a:picLocks noChangeAspect="1"/>
          </p:cNvPicPr>
          <p:nvPr/>
        </p:nvPicPr>
        <p:blipFill rotWithShape="1">
          <a:blip r:embed="rId3">
            <a:extLst>
              <a:ext uri="{28A0092B-C50C-407E-A947-70E740481C1C}">
                <a14:useLocalDpi xmlns:a14="http://schemas.microsoft.com/office/drawing/2010/main" val="0"/>
              </a:ext>
            </a:extLst>
          </a:blip>
          <a:srcRect l="29842" t="14272" r="29740"/>
          <a:stretch/>
        </p:blipFill>
        <p:spPr>
          <a:xfrm>
            <a:off x="7950200" y="1663700"/>
            <a:ext cx="3568700" cy="4368800"/>
          </a:xfrm>
          <a:prstGeom prst="rect">
            <a:avLst/>
          </a:prstGeom>
        </p:spPr>
      </p:pic>
      <p:sp>
        <p:nvSpPr>
          <p:cNvPr id="2" name="Title 1">
            <a:extLst>
              <a:ext uri="{FF2B5EF4-FFF2-40B4-BE49-F238E27FC236}">
                <a16:creationId xmlns:a16="http://schemas.microsoft.com/office/drawing/2014/main" id="{C199F39A-2836-43F1-907E-B1B8F7FB3BE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This homeowner pays only $540 in city taxes for 3 houses</a:t>
            </a:r>
          </a:p>
        </p:txBody>
      </p:sp>
      <p:sp>
        <p:nvSpPr>
          <p:cNvPr id="8" name="TextBox 7">
            <a:extLst>
              <a:ext uri="{FF2B5EF4-FFF2-40B4-BE49-F238E27FC236}">
                <a16:creationId xmlns:a16="http://schemas.microsoft.com/office/drawing/2014/main" id="{47097D7B-3579-4D29-A6BE-47535C364B61}"/>
              </a:ext>
            </a:extLst>
          </p:cNvPr>
          <p:cNvSpPr txBox="1"/>
          <p:nvPr/>
        </p:nvSpPr>
        <p:spPr>
          <a:xfrm>
            <a:off x="2169763" y="6206248"/>
            <a:ext cx="15255352" cy="646331"/>
          </a:xfrm>
          <a:prstGeom prst="rect">
            <a:avLst/>
          </a:prstGeom>
          <a:noFill/>
        </p:spPr>
        <p:txBody>
          <a:bodyPr wrap="square" rtlCol="0">
            <a:spAutoFit/>
          </a:bodyPr>
          <a:lstStyle/>
          <a:p>
            <a:r>
              <a:rPr lang="en-US" dirty="0"/>
              <a:t>From 12-20-2004 SF Chronicle: “…</a:t>
            </a:r>
            <a:r>
              <a:rPr lang="en-US" b="0" i="0" dirty="0">
                <a:solidFill>
                  <a:srgbClr val="111111"/>
                </a:solidFill>
                <a:effectLst/>
                <a:latin typeface="Lora Regular"/>
              </a:rPr>
              <a:t>shrugged it off and built a house on one end of the property </a:t>
            </a:r>
          </a:p>
          <a:p>
            <a:r>
              <a:rPr lang="en-US" b="0" i="0" dirty="0">
                <a:solidFill>
                  <a:srgbClr val="111111"/>
                </a:solidFill>
                <a:effectLst/>
                <a:latin typeface="Lora Regular"/>
              </a:rPr>
              <a:t>and consolidated and modernized two early 20th-century cabins at the other end.”</a:t>
            </a:r>
            <a:endParaRPr lang="en-US" dirty="0"/>
          </a:p>
        </p:txBody>
      </p:sp>
      <p:sp>
        <p:nvSpPr>
          <p:cNvPr id="3" name="Rectangle 2">
            <a:extLst>
              <a:ext uri="{FF2B5EF4-FFF2-40B4-BE49-F238E27FC236}">
                <a16:creationId xmlns:a16="http://schemas.microsoft.com/office/drawing/2014/main" id="{EE94351E-FA89-48CC-BFD5-6D3D9E235E9D}"/>
              </a:ext>
            </a:extLst>
          </p:cNvPr>
          <p:cNvSpPr/>
          <p:nvPr/>
        </p:nvSpPr>
        <p:spPr>
          <a:xfrm>
            <a:off x="6439751" y="4468588"/>
            <a:ext cx="5128135"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accent4"/>
                </a:solidFill>
                <a:effectLst/>
              </a:rPr>
              <a:t>The main house avoided taxation</a:t>
            </a:r>
          </a:p>
        </p:txBody>
      </p:sp>
    </p:spTree>
    <p:extLst>
      <p:ext uri="{BB962C8B-B14F-4D97-AF65-F5344CB8AC3E}">
        <p14:creationId xmlns:p14="http://schemas.microsoft.com/office/powerpoint/2010/main" val="217000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AC51-F389-4D59-AA44-E0D391DC380F}"/>
              </a:ext>
            </a:extLst>
          </p:cNvPr>
          <p:cNvSpPr>
            <a:spLocks noGrp="1"/>
          </p:cNvSpPr>
          <p:nvPr>
            <p:ph type="title"/>
          </p:nvPr>
        </p:nvSpPr>
        <p:spPr/>
        <p:txBody>
          <a:bodyPr/>
          <a:lstStyle/>
          <a:p>
            <a:r>
              <a:rPr lang="en-US" dirty="0"/>
              <a:t>Or simply tax record errors </a:t>
            </a:r>
          </a:p>
        </p:txBody>
      </p:sp>
      <p:pic>
        <p:nvPicPr>
          <p:cNvPr id="5" name="Content Placeholder 4" descr="Diagram&#10;&#10;Description automatically generated">
            <a:extLst>
              <a:ext uri="{FF2B5EF4-FFF2-40B4-BE49-F238E27FC236}">
                <a16:creationId xmlns:a16="http://schemas.microsoft.com/office/drawing/2014/main" id="{E585E226-C969-457F-8959-83268948B2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726" t="28566" r="17868" b="7322"/>
          <a:stretch/>
        </p:blipFill>
        <p:spPr>
          <a:xfrm>
            <a:off x="2185261" y="1255363"/>
            <a:ext cx="9288131" cy="5535974"/>
          </a:xfrm>
        </p:spPr>
      </p:pic>
      <p:sp>
        <p:nvSpPr>
          <p:cNvPr id="6" name="TextBox 5">
            <a:extLst>
              <a:ext uri="{FF2B5EF4-FFF2-40B4-BE49-F238E27FC236}">
                <a16:creationId xmlns:a16="http://schemas.microsoft.com/office/drawing/2014/main" id="{834F5CEF-BB37-4D9C-AB98-03E0D2ED6D68}"/>
              </a:ext>
            </a:extLst>
          </p:cNvPr>
          <p:cNvSpPr txBox="1"/>
          <p:nvPr/>
        </p:nvSpPr>
        <p:spPr>
          <a:xfrm>
            <a:off x="340963" y="1690689"/>
            <a:ext cx="1844298" cy="2862322"/>
          </a:xfrm>
          <a:prstGeom prst="rect">
            <a:avLst/>
          </a:prstGeom>
          <a:noFill/>
        </p:spPr>
        <p:txBody>
          <a:bodyPr wrap="square" rtlCol="0">
            <a:spAutoFit/>
          </a:bodyPr>
          <a:lstStyle/>
          <a:p>
            <a:r>
              <a:rPr lang="en-US" sz="2000" dirty="0"/>
              <a:t>This 24 unit 26,700 ft building is read by the Finance Department as 2670 ft, giving the landlord a nice discount of $24,000. </a:t>
            </a:r>
          </a:p>
        </p:txBody>
      </p:sp>
      <p:sp>
        <p:nvSpPr>
          <p:cNvPr id="3" name="Arrow: Right 2">
            <a:extLst>
              <a:ext uri="{FF2B5EF4-FFF2-40B4-BE49-F238E27FC236}">
                <a16:creationId xmlns:a16="http://schemas.microsoft.com/office/drawing/2014/main" id="{4E8C73A9-0DD2-449B-B6E4-589E4C15B05C}"/>
              </a:ext>
            </a:extLst>
          </p:cNvPr>
          <p:cNvSpPr/>
          <p:nvPr/>
        </p:nvSpPr>
        <p:spPr>
          <a:xfrm>
            <a:off x="3975652" y="502153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920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car, sitting, front&#10;&#10;Description automatically generated">
            <a:extLst>
              <a:ext uri="{FF2B5EF4-FFF2-40B4-BE49-F238E27FC236}">
                <a16:creationId xmlns:a16="http://schemas.microsoft.com/office/drawing/2014/main" id="{0CD3FEB8-B8A6-445C-9EF8-E1C73600B56E}"/>
              </a:ext>
            </a:extLst>
          </p:cNvPr>
          <p:cNvPicPr>
            <a:picLocks noChangeAspect="1"/>
          </p:cNvPicPr>
          <p:nvPr/>
        </p:nvPicPr>
        <p:blipFill rotWithShape="1">
          <a:blip r:embed="rId2">
            <a:extLst>
              <a:ext uri="{28A0092B-C50C-407E-A947-70E740481C1C}">
                <a14:useLocalDpi xmlns:a14="http://schemas.microsoft.com/office/drawing/2010/main" val="0"/>
              </a:ext>
            </a:extLst>
          </a:blip>
          <a:srcRect l="1526" t="20746" r="17118" b="17627"/>
          <a:stretch/>
        </p:blipFill>
        <p:spPr>
          <a:xfrm>
            <a:off x="185979" y="416990"/>
            <a:ext cx="12377184" cy="5859825"/>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922D750-A81E-4954-A8EE-3B118A6BF0EA}"/>
              </a:ext>
            </a:extLst>
          </p:cNvPr>
          <p:cNvSpPr>
            <a:spLocks noGrp="1"/>
          </p:cNvSpPr>
          <p:nvPr>
            <p:ph type="title"/>
          </p:nvPr>
        </p:nvSpPr>
        <p:spPr>
          <a:xfrm>
            <a:off x="709448" y="1913950"/>
            <a:ext cx="4204137" cy="1342754"/>
          </a:xfrm>
        </p:spPr>
        <p:txBody>
          <a:bodyPr>
            <a:normAutofit/>
          </a:bodyPr>
          <a:lstStyle/>
          <a:p>
            <a:pPr algn="ctr"/>
            <a:r>
              <a:rPr lang="en-US" sz="2500" dirty="0"/>
              <a:t>Many landlords benefit from Uncaptured Building Square Footage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8E785D-C1E3-4890-A591-2184A4E3495F}"/>
              </a:ext>
            </a:extLst>
          </p:cNvPr>
          <p:cNvSpPr>
            <a:spLocks noGrp="1"/>
          </p:cNvSpPr>
          <p:nvPr>
            <p:ph idx="1"/>
          </p:nvPr>
        </p:nvSpPr>
        <p:spPr>
          <a:xfrm>
            <a:off x="525516" y="3417573"/>
            <a:ext cx="4593021" cy="2619839"/>
          </a:xfrm>
        </p:spPr>
        <p:txBody>
          <a:bodyPr anchor="ctr">
            <a:normAutofit/>
          </a:bodyPr>
          <a:lstStyle/>
          <a:p>
            <a:r>
              <a:rPr lang="en-US" sz="1800" dirty="0"/>
              <a:t>This multi-family rental is 3367 ft2, but the City only imposes tax on 720 ft2.  </a:t>
            </a:r>
          </a:p>
          <a:p>
            <a:r>
              <a:rPr lang="en-US" sz="2000" b="1" dirty="0"/>
              <a:t>This shortchanges the city $2700 a year and makes the landlord artificially wealthier!</a:t>
            </a:r>
          </a:p>
        </p:txBody>
      </p:sp>
    </p:spTree>
    <p:extLst>
      <p:ext uri="{BB962C8B-B14F-4D97-AF65-F5344CB8AC3E}">
        <p14:creationId xmlns:p14="http://schemas.microsoft.com/office/powerpoint/2010/main" val="7235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F72C9-940A-4EAA-9F85-BB6EA066E9AB}"/>
              </a:ext>
            </a:extLst>
          </p:cNvPr>
          <p:cNvSpPr>
            <a:spLocks noGrp="1"/>
          </p:cNvSpPr>
          <p:nvPr>
            <p:ph type="title"/>
          </p:nvPr>
        </p:nvSpPr>
        <p:spPr>
          <a:xfrm>
            <a:off x="793662" y="386930"/>
            <a:ext cx="10066122" cy="1298448"/>
          </a:xfrm>
        </p:spPr>
        <p:txBody>
          <a:bodyPr anchor="b">
            <a:normAutofit/>
          </a:bodyPr>
          <a:lstStyle/>
          <a:p>
            <a:r>
              <a:rPr lang="en-US" dirty="0"/>
              <a:t>This 5850 ft2 Home was built, but only the County recorded the correct square footage</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60D339-C95B-4706-BD95-FBC4E85D565B}"/>
              </a:ext>
            </a:extLst>
          </p:cNvPr>
          <p:cNvSpPr>
            <a:spLocks noGrp="1"/>
          </p:cNvSpPr>
          <p:nvPr>
            <p:ph idx="1"/>
          </p:nvPr>
        </p:nvSpPr>
        <p:spPr>
          <a:xfrm>
            <a:off x="793661" y="2599509"/>
            <a:ext cx="4530898" cy="3639450"/>
          </a:xfrm>
        </p:spPr>
        <p:txBody>
          <a:bodyPr anchor="ctr">
            <a:normAutofit/>
          </a:bodyPr>
          <a:lstStyle/>
          <a:p>
            <a:r>
              <a:rPr lang="en-US" sz="2000" dirty="0"/>
              <a:t>The city did not</a:t>
            </a:r>
          </a:p>
          <a:p>
            <a:r>
              <a:rPr lang="en-US" sz="2000" dirty="0"/>
              <a:t>This city charges the lucky homeowner tax on 1264 ft2.</a:t>
            </a:r>
          </a:p>
          <a:p>
            <a:r>
              <a:rPr lang="en-US" sz="2000" dirty="0"/>
              <a:t>Homeowner </a:t>
            </a:r>
            <a:r>
              <a:rPr lang="en-US" sz="2000" b="1" dirty="0"/>
              <a:t>saves over $4600 a year, and city services suffer</a:t>
            </a:r>
          </a:p>
        </p:txBody>
      </p:sp>
      <p:pic>
        <p:nvPicPr>
          <p:cNvPr id="5" name="Picture 4" descr="A screenshot of a building&#10;&#10;Description automatically generated">
            <a:extLst>
              <a:ext uri="{FF2B5EF4-FFF2-40B4-BE49-F238E27FC236}">
                <a16:creationId xmlns:a16="http://schemas.microsoft.com/office/drawing/2014/main" id="{7A3D4300-1176-4EC0-9CF2-FEC2786DAB38}"/>
              </a:ext>
            </a:extLst>
          </p:cNvPr>
          <p:cNvPicPr>
            <a:picLocks noChangeAspect="1"/>
          </p:cNvPicPr>
          <p:nvPr/>
        </p:nvPicPr>
        <p:blipFill rotWithShape="1">
          <a:blip r:embed="rId2">
            <a:extLst>
              <a:ext uri="{28A0092B-C50C-407E-A947-70E740481C1C}">
                <a14:useLocalDpi xmlns:a14="http://schemas.microsoft.com/office/drawing/2010/main" val="0"/>
              </a:ext>
            </a:extLst>
          </a:blip>
          <a:srcRect l="5440" t="20742" r="6168" b="27517"/>
          <a:stretch/>
        </p:blipFill>
        <p:spPr>
          <a:xfrm>
            <a:off x="5607713" y="2861473"/>
            <a:ext cx="5471830" cy="1921791"/>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25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3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7D4862-7BC2-422D-A6EF-EA98E4177DC7}"/>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100">
                <a:solidFill>
                  <a:srgbClr val="FFFFFF"/>
                </a:solidFill>
              </a:rPr>
              <a:t>BATE’s quantified losses through permit record documentation</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 table, Excel&#10;&#10;Description automatically generated">
            <a:extLst>
              <a:ext uri="{FF2B5EF4-FFF2-40B4-BE49-F238E27FC236}">
                <a16:creationId xmlns:a16="http://schemas.microsoft.com/office/drawing/2014/main" id="{74D2ACB4-D0F6-461C-A221-09CD079F11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359"/>
          <a:stretch/>
        </p:blipFill>
        <p:spPr>
          <a:xfrm>
            <a:off x="1028700" y="966823"/>
            <a:ext cx="7090865" cy="4759762"/>
          </a:xfrm>
          <a:prstGeom prst="rect">
            <a:avLst/>
          </a:prstGeom>
          <a:ln>
            <a:solidFill>
              <a:schemeClr val="accent1"/>
            </a:solidFill>
          </a:ln>
          <a:effectLst/>
        </p:spPr>
      </p:pic>
      <p:sp>
        <p:nvSpPr>
          <p:cNvPr id="7" name="Oval 6">
            <a:extLst>
              <a:ext uri="{FF2B5EF4-FFF2-40B4-BE49-F238E27FC236}">
                <a16:creationId xmlns:a16="http://schemas.microsoft.com/office/drawing/2014/main" id="{6131F55A-C9BE-4FCA-B19F-013489FAF6F7}"/>
              </a:ext>
            </a:extLst>
          </p:cNvPr>
          <p:cNvSpPr/>
          <p:nvPr/>
        </p:nvSpPr>
        <p:spPr>
          <a:xfrm>
            <a:off x="1028700" y="2336800"/>
            <a:ext cx="584200" cy="226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79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5EC0-CCDA-4ADB-A5BE-053F3E5D4483}"/>
              </a:ext>
            </a:extLst>
          </p:cNvPr>
          <p:cNvSpPr>
            <a:spLocks noGrp="1"/>
          </p:cNvSpPr>
          <p:nvPr>
            <p:ph type="title"/>
          </p:nvPr>
        </p:nvSpPr>
        <p:spPr>
          <a:xfrm>
            <a:off x="648929" y="629266"/>
            <a:ext cx="3505495" cy="1622321"/>
          </a:xfrm>
        </p:spPr>
        <p:txBody>
          <a:bodyPr>
            <a:normAutofit/>
          </a:bodyPr>
          <a:lstStyle/>
          <a:p>
            <a:r>
              <a:rPr lang="en-US" sz="2400" dirty="0"/>
              <a:t>Through the years, voters approved 10 assessments to support their city</a:t>
            </a:r>
          </a:p>
        </p:txBody>
      </p:sp>
      <p:sp>
        <p:nvSpPr>
          <p:cNvPr id="3" name="Content Placeholder 2">
            <a:extLst>
              <a:ext uri="{FF2B5EF4-FFF2-40B4-BE49-F238E27FC236}">
                <a16:creationId xmlns:a16="http://schemas.microsoft.com/office/drawing/2014/main" id="{D1D24C98-C68D-47ED-8E4D-24C7D24CF28D}"/>
              </a:ext>
            </a:extLst>
          </p:cNvPr>
          <p:cNvSpPr>
            <a:spLocks noGrp="1"/>
          </p:cNvSpPr>
          <p:nvPr>
            <p:ph idx="1"/>
          </p:nvPr>
        </p:nvSpPr>
        <p:spPr>
          <a:xfrm>
            <a:off x="648931" y="2438400"/>
            <a:ext cx="3505494" cy="3785419"/>
          </a:xfrm>
        </p:spPr>
        <p:txBody>
          <a:bodyPr>
            <a:normAutofit lnSpcReduction="10000"/>
          </a:bodyPr>
          <a:lstStyle/>
          <a:p>
            <a:pPr marL="0" indent="0">
              <a:buNone/>
            </a:pPr>
            <a:r>
              <a:rPr lang="en-US" sz="2000" dirty="0"/>
              <a:t>Libraries</a:t>
            </a:r>
          </a:p>
          <a:p>
            <a:pPr marL="0" indent="0">
              <a:buNone/>
            </a:pPr>
            <a:r>
              <a:rPr lang="en-US" sz="2000" dirty="0"/>
              <a:t>Parks and Landscaping</a:t>
            </a:r>
          </a:p>
          <a:p>
            <a:pPr marL="0" indent="0">
              <a:buNone/>
            </a:pPr>
            <a:r>
              <a:rPr lang="en-US" sz="2000" dirty="0"/>
              <a:t>Fire Dept Mello </a:t>
            </a:r>
            <a:r>
              <a:rPr lang="en-US" sz="2000" dirty="0" err="1"/>
              <a:t>Roos</a:t>
            </a:r>
            <a:endParaRPr lang="en-US" sz="2000" dirty="0"/>
          </a:p>
          <a:p>
            <a:pPr marL="0" indent="0">
              <a:buNone/>
            </a:pPr>
            <a:r>
              <a:rPr lang="en-US" sz="2000" dirty="0"/>
              <a:t>Fire/Disaster Preparedness</a:t>
            </a:r>
          </a:p>
          <a:p>
            <a:pPr marL="0" indent="0">
              <a:buNone/>
            </a:pPr>
            <a:r>
              <a:rPr lang="en-US" sz="2000" dirty="0"/>
              <a:t>Paramedic Supplement</a:t>
            </a:r>
          </a:p>
          <a:p>
            <a:pPr marL="0" indent="0">
              <a:buNone/>
            </a:pPr>
            <a:r>
              <a:rPr lang="en-US" sz="2000" dirty="0"/>
              <a:t>Disabled Services</a:t>
            </a:r>
          </a:p>
          <a:p>
            <a:pPr marL="0" indent="0">
              <a:buNone/>
            </a:pPr>
            <a:r>
              <a:rPr lang="en-US" sz="2000" dirty="0"/>
              <a:t>Berkeley Schools</a:t>
            </a:r>
          </a:p>
          <a:p>
            <a:pPr marL="0" indent="0">
              <a:buNone/>
            </a:pPr>
            <a:r>
              <a:rPr lang="en-US" sz="2000" dirty="0"/>
              <a:t>Berkeley Teacher Raise</a:t>
            </a:r>
          </a:p>
          <a:p>
            <a:pPr marL="0" indent="0">
              <a:buNone/>
            </a:pPr>
            <a:r>
              <a:rPr lang="en-US" sz="2000" dirty="0"/>
              <a:t>Berkeley Schools Maintenance</a:t>
            </a:r>
          </a:p>
          <a:p>
            <a:pPr marL="0" indent="0">
              <a:buNone/>
            </a:pPr>
            <a:r>
              <a:rPr lang="en-US" sz="2000" dirty="0"/>
              <a:t>Street Lighting</a:t>
            </a:r>
          </a:p>
        </p:txBody>
      </p:sp>
      <p:sp>
        <p:nvSpPr>
          <p:cNvPr id="25" name="Rectangle 2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5B84081A-997C-4692-ADBF-6AF3B4DA5435}"/>
              </a:ext>
            </a:extLst>
          </p:cNvPr>
          <p:cNvPicPr>
            <a:picLocks noChangeAspect="1"/>
          </p:cNvPicPr>
          <p:nvPr/>
        </p:nvPicPr>
        <p:blipFill rotWithShape="1">
          <a:blip r:embed="rId2">
            <a:extLst>
              <a:ext uri="{28A0092B-C50C-407E-A947-70E740481C1C}">
                <a14:useLocalDpi xmlns:a14="http://schemas.microsoft.com/office/drawing/2010/main" val="0"/>
              </a:ext>
            </a:extLst>
          </a:blip>
          <a:srcRect l="50151" t="14166" r="20677" b="44719"/>
          <a:stretch/>
        </p:blipFill>
        <p:spPr>
          <a:xfrm>
            <a:off x="5586910" y="790414"/>
            <a:ext cx="5864689" cy="4959457"/>
          </a:xfrm>
          <a:prstGeom prst="rect">
            <a:avLst/>
          </a:prstGeom>
          <a:effectLst/>
        </p:spPr>
      </p:pic>
    </p:spTree>
    <p:extLst>
      <p:ext uri="{BB962C8B-B14F-4D97-AF65-F5344CB8AC3E}">
        <p14:creationId xmlns:p14="http://schemas.microsoft.com/office/powerpoint/2010/main" val="3645518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A4E4-CE60-4B61-92D6-246283409B1C}"/>
              </a:ext>
            </a:extLst>
          </p:cNvPr>
          <p:cNvSpPr>
            <a:spLocks noGrp="1"/>
          </p:cNvSpPr>
          <p:nvPr>
            <p:ph type="title"/>
          </p:nvPr>
        </p:nvSpPr>
        <p:spPr>
          <a:xfrm>
            <a:off x="648929" y="629266"/>
            <a:ext cx="3505495" cy="1622321"/>
          </a:xfrm>
        </p:spPr>
        <p:txBody>
          <a:bodyPr>
            <a:normAutofit/>
          </a:bodyPr>
          <a:lstStyle/>
          <a:p>
            <a:r>
              <a:rPr lang="en-US" sz="3700" dirty="0"/>
              <a:t>The Public Exposed Errors</a:t>
            </a:r>
          </a:p>
        </p:txBody>
      </p:sp>
      <p:sp>
        <p:nvSpPr>
          <p:cNvPr id="37" name="Rectangle 3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5DE326BD-B804-4DBF-B7B2-2241F1AB7532}"/>
              </a:ext>
            </a:extLst>
          </p:cNvPr>
          <p:cNvPicPr>
            <a:picLocks noChangeAspect="1"/>
          </p:cNvPicPr>
          <p:nvPr/>
        </p:nvPicPr>
        <p:blipFill rotWithShape="1">
          <a:blip r:embed="rId2">
            <a:extLst>
              <a:ext uri="{28A0092B-C50C-407E-A947-70E740481C1C}">
                <a14:useLocalDpi xmlns:a14="http://schemas.microsoft.com/office/drawing/2010/main" val="0"/>
              </a:ext>
            </a:extLst>
          </a:blip>
          <a:srcRect l="13510" t="15742" r="18546" b="13533"/>
          <a:stretch/>
        </p:blipFill>
        <p:spPr>
          <a:xfrm>
            <a:off x="5405862" y="1469344"/>
            <a:ext cx="6019331" cy="3916066"/>
          </a:xfrm>
          <a:prstGeom prst="rect">
            <a:avLst/>
          </a:prstGeom>
          <a:effectLst/>
        </p:spPr>
      </p:pic>
      <p:graphicFrame>
        <p:nvGraphicFramePr>
          <p:cNvPr id="35" name="Content Placeholder 2">
            <a:extLst>
              <a:ext uri="{FF2B5EF4-FFF2-40B4-BE49-F238E27FC236}">
                <a16:creationId xmlns:a16="http://schemas.microsoft.com/office/drawing/2014/main" id="{3874A9A6-8BB8-4D42-A00C-10CAB2E19F1C}"/>
              </a:ext>
            </a:extLst>
          </p:cNvPr>
          <p:cNvGraphicFramePr/>
          <p:nvPr>
            <p:extLst>
              <p:ext uri="{D42A27DB-BD31-4B8C-83A1-F6EECF244321}">
                <p14:modId xmlns:p14="http://schemas.microsoft.com/office/powerpoint/2010/main" val="4266142982"/>
              </p:ext>
            </p:extLst>
          </p:nvPr>
        </p:nvGraphicFramePr>
        <p:xfrm>
          <a:off x="648931" y="2438400"/>
          <a:ext cx="3505494"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Down 2">
            <a:extLst>
              <a:ext uri="{FF2B5EF4-FFF2-40B4-BE49-F238E27FC236}">
                <a16:creationId xmlns:a16="http://schemas.microsoft.com/office/drawing/2014/main" id="{E39877B9-2901-411A-AEC0-CD78A4B18DCD}"/>
              </a:ext>
            </a:extLst>
          </p:cNvPr>
          <p:cNvSpPr/>
          <p:nvPr/>
        </p:nvSpPr>
        <p:spPr>
          <a:xfrm>
            <a:off x="9647582" y="400215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DD4277-9125-4D85-B9DC-2CC02042CD8E}"/>
              </a:ext>
            </a:extLst>
          </p:cNvPr>
          <p:cNvSpPr/>
          <p:nvPr/>
        </p:nvSpPr>
        <p:spPr>
          <a:xfrm>
            <a:off x="6043241" y="629266"/>
            <a:ext cx="4127412"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Red Undercharged</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5" name="Rectangle 4">
            <a:extLst>
              <a:ext uri="{FF2B5EF4-FFF2-40B4-BE49-F238E27FC236}">
                <a16:creationId xmlns:a16="http://schemas.microsoft.com/office/drawing/2014/main" id="{2DAE630A-FF45-4368-8F8D-15F46DFA3269}"/>
              </a:ext>
            </a:extLst>
          </p:cNvPr>
          <p:cNvSpPr/>
          <p:nvPr/>
        </p:nvSpPr>
        <p:spPr>
          <a:xfrm>
            <a:off x="4943455" y="5385410"/>
            <a:ext cx="6944144" cy="523220"/>
          </a:xfrm>
          <a:prstGeom prst="rect">
            <a:avLst/>
          </a:prstGeom>
          <a:noFill/>
        </p:spPr>
        <p:txBody>
          <a:bodyPr wrap="none" lIns="91440" tIns="45720" rIns="91440" bIns="45720">
            <a:spAutoFit/>
          </a:bodyPr>
          <a:lstStyle/>
          <a:p>
            <a:pPr algn="ctr"/>
            <a:r>
              <a:rPr lang="en-US" sz="2800" b="0" cap="none" spc="0" dirty="0">
                <a:ln w="0">
                  <a:solidFill>
                    <a:schemeClr val="accent6">
                      <a:lumMod val="75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Green Overcharged, unless permit unrecorded</a:t>
            </a:r>
          </a:p>
        </p:txBody>
      </p:sp>
    </p:spTree>
    <p:extLst>
      <p:ext uri="{BB962C8B-B14F-4D97-AF65-F5344CB8AC3E}">
        <p14:creationId xmlns:p14="http://schemas.microsoft.com/office/powerpoint/2010/main" val="3618089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562CC15-C1BE-44F8-BFCE-32B1819731DC}"/>
              </a:ext>
            </a:extLst>
          </p:cNvPr>
          <p:cNvSpPr>
            <a:spLocks noGrp="1"/>
          </p:cNvSpPr>
          <p:nvPr>
            <p:ph type="ctrTitle"/>
          </p:nvPr>
        </p:nvSpPr>
        <p:spPr>
          <a:xfrm>
            <a:off x="958506" y="800392"/>
            <a:ext cx="10264697" cy="1212102"/>
          </a:xfrm>
        </p:spPr>
        <p:txBody>
          <a:bodyPr vert="horz" lIns="91440" tIns="45720" rIns="91440" bIns="45720" rtlCol="0" anchor="ctr">
            <a:normAutofit/>
          </a:bodyPr>
          <a:lstStyle/>
          <a:p>
            <a:pPr algn="l"/>
            <a:r>
              <a:rPr lang="en-US" sz="4000" kern="1200" dirty="0">
                <a:solidFill>
                  <a:srgbClr val="FFFFFF"/>
                </a:solidFill>
                <a:latin typeface="+mj-lt"/>
                <a:ea typeface="+mj-ea"/>
                <a:cs typeface="+mj-cs"/>
              </a:rPr>
              <a:t>11 Harmed Homeowners Ask for Corrections</a:t>
            </a:r>
          </a:p>
        </p:txBody>
      </p:sp>
      <p:sp>
        <p:nvSpPr>
          <p:cNvPr id="3" name="Content Placeholder 2">
            <a:extLst>
              <a:ext uri="{FF2B5EF4-FFF2-40B4-BE49-F238E27FC236}">
                <a16:creationId xmlns:a16="http://schemas.microsoft.com/office/drawing/2014/main" id="{6A416B9F-27E2-48BC-A0BA-8E753F61F336}"/>
              </a:ext>
            </a:extLst>
          </p:cNvPr>
          <p:cNvSpPr>
            <a:spLocks noGrp="1"/>
          </p:cNvSpPr>
          <p:nvPr>
            <p:ph type="subTitle" idx="1"/>
          </p:nvPr>
        </p:nvSpPr>
        <p:spPr>
          <a:xfrm>
            <a:off x="1367624" y="2490436"/>
            <a:ext cx="9708995" cy="3567173"/>
          </a:xfrm>
        </p:spPr>
        <p:txBody>
          <a:bodyPr vert="horz" lIns="91440" tIns="45720" rIns="91440" bIns="45720" rtlCol="0" anchor="ctr">
            <a:normAutofit/>
          </a:bodyPr>
          <a:lstStyle/>
          <a:p>
            <a:pPr indent="-228600" algn="l">
              <a:buFont typeface="Arial" panose="020B0604020202020204" pitchFamily="34" charset="0"/>
              <a:buChar char="•"/>
            </a:pPr>
            <a:r>
              <a:rPr lang="en-US" sz="2200" dirty="0"/>
              <a:t>In July 2020, A group of 11 mostly elderly and/or minority families collectively wrote a letter to the City’s Finance Department, who incorrectly imposes taxes on their non-dwelling spaces.  Bate has documented dozens of homes with unfinished spaces that are not taxed.  </a:t>
            </a:r>
          </a:p>
          <a:p>
            <a:pPr indent="-228600" algn="l">
              <a:buFont typeface="Arial" panose="020B0604020202020204" pitchFamily="34" charset="0"/>
              <a:buChar char="•"/>
            </a:pPr>
            <a:r>
              <a:rPr lang="en-US" sz="2200" b="1" dirty="0"/>
              <a:t>The financial harm to these families is substantial. </a:t>
            </a:r>
          </a:p>
          <a:p>
            <a:pPr indent="-228600" algn="l">
              <a:buFont typeface="Arial" panose="020B0604020202020204" pitchFamily="34" charset="0"/>
              <a:buChar char="•"/>
            </a:pPr>
            <a:endParaRPr lang="en-US" sz="2200" b="1" dirty="0"/>
          </a:p>
          <a:p>
            <a:pPr indent="-228600" algn="l">
              <a:buFont typeface="Arial" panose="020B0604020202020204" pitchFamily="34" charset="0"/>
              <a:buChar char="•"/>
            </a:pPr>
            <a:r>
              <a:rPr lang="en-US" sz="2200" b="1" dirty="0"/>
              <a:t>Their requests for correction have been rejected.</a:t>
            </a:r>
            <a:endParaRPr lang="en-US" sz="2200" dirty="0"/>
          </a:p>
        </p:txBody>
      </p:sp>
    </p:spTree>
    <p:extLst>
      <p:ext uri="{BB962C8B-B14F-4D97-AF65-F5344CB8AC3E}">
        <p14:creationId xmlns:p14="http://schemas.microsoft.com/office/powerpoint/2010/main" val="424292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 shot of an open door&#10;&#10;Description automatically generated">
            <a:extLst>
              <a:ext uri="{FF2B5EF4-FFF2-40B4-BE49-F238E27FC236}">
                <a16:creationId xmlns:a16="http://schemas.microsoft.com/office/drawing/2014/main" id="{362C96A3-5F59-446F-964A-76F497245A1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051" t="18538" r="16865" b="7522"/>
          <a:stretch/>
        </p:blipFill>
        <p:spPr>
          <a:xfrm>
            <a:off x="1487838" y="68727"/>
            <a:ext cx="9865962" cy="6725039"/>
          </a:xfrm>
          <a:prstGeom prst="rect">
            <a:avLst/>
          </a:prstGeom>
        </p:spPr>
      </p:pic>
      <p:sp>
        <p:nvSpPr>
          <p:cNvPr id="2" name="Title 1">
            <a:extLst>
              <a:ext uri="{FF2B5EF4-FFF2-40B4-BE49-F238E27FC236}">
                <a16:creationId xmlns:a16="http://schemas.microsoft.com/office/drawing/2014/main" id="{EE499224-C03D-4AD4-9C4E-851CF5C1641A}"/>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80ADC4-0D1D-4118-9A22-E5B6EA6200C9}"/>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Ben </a:t>
            </a:r>
            <a:r>
              <a:rPr lang="en-US" sz="2000" dirty="0" err="1">
                <a:solidFill>
                  <a:srgbClr val="FFFFFF"/>
                </a:solidFill>
              </a:rPr>
              <a:t>Bartlet’s</a:t>
            </a:r>
            <a:r>
              <a:rPr lang="en-US" sz="2000" dirty="0">
                <a:solidFill>
                  <a:srgbClr val="FFFFFF"/>
                </a:solidFill>
              </a:rPr>
              <a:t> Verification Proposal will account for developed but untaxed square footage.</a:t>
            </a:r>
          </a:p>
          <a:p>
            <a:r>
              <a:rPr lang="en-US" sz="2000" dirty="0">
                <a:solidFill>
                  <a:srgbClr val="FFFFFF"/>
                </a:solidFill>
              </a:rPr>
              <a:t>Hundreds of Homes have developed spaces and are already taxed by the City.</a:t>
            </a:r>
          </a:p>
          <a:p>
            <a:r>
              <a:rPr lang="en-US" sz="2000" dirty="0">
                <a:solidFill>
                  <a:srgbClr val="FFFFFF"/>
                </a:solidFill>
              </a:rPr>
              <a:t>The Reconciliation proposal will effectively update the county on those permitted additions.</a:t>
            </a:r>
          </a:p>
          <a:p>
            <a:r>
              <a:rPr lang="en-US" sz="2000" dirty="0">
                <a:solidFill>
                  <a:srgbClr val="FFFFFF"/>
                </a:solidFill>
              </a:rPr>
              <a:t>Hundreds of homes are already taxed for a renovated basement.  This will not change under the proposal.</a:t>
            </a:r>
          </a:p>
          <a:p>
            <a:r>
              <a:rPr lang="en-US" sz="2000" dirty="0">
                <a:solidFill>
                  <a:srgbClr val="FFFFFF"/>
                </a:solidFill>
              </a:rPr>
              <a:t>There will be no tax refund apocalypse</a:t>
            </a:r>
          </a:p>
        </p:txBody>
      </p:sp>
    </p:spTree>
    <p:extLst>
      <p:ext uri="{BB962C8B-B14F-4D97-AF65-F5344CB8AC3E}">
        <p14:creationId xmlns:p14="http://schemas.microsoft.com/office/powerpoint/2010/main" val="43819460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69592-5D3D-42C0-A37F-708CD481CB9B}"/>
              </a:ext>
            </a:extLst>
          </p:cNvPr>
          <p:cNvSpPr>
            <a:spLocks noGrp="1"/>
          </p:cNvSpPr>
          <p:nvPr>
            <p:ph type="title"/>
          </p:nvPr>
        </p:nvSpPr>
        <p:spPr>
          <a:xfrm>
            <a:off x="793662" y="386930"/>
            <a:ext cx="10066122" cy="1298448"/>
          </a:xfrm>
        </p:spPr>
        <p:txBody>
          <a:bodyPr anchor="b">
            <a:normAutofit/>
          </a:bodyPr>
          <a:lstStyle/>
          <a:p>
            <a:r>
              <a:rPr lang="en-US" sz="4100" dirty="0"/>
              <a:t>Berkeley City Auditors have recommended Reconciliation to Capture Square Footage</a:t>
            </a:r>
          </a:p>
        </p:txBody>
      </p:sp>
      <p:sp>
        <p:nvSpPr>
          <p:cNvPr id="23" name="Rectangle 2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7E0814-54B0-4EF5-914B-12E82CC9905E}"/>
              </a:ext>
            </a:extLst>
          </p:cNvPr>
          <p:cNvSpPr>
            <a:spLocks noGrp="1"/>
          </p:cNvSpPr>
          <p:nvPr>
            <p:ph idx="1"/>
          </p:nvPr>
        </p:nvSpPr>
        <p:spPr>
          <a:xfrm>
            <a:off x="793661" y="2599509"/>
            <a:ext cx="2042304" cy="3639450"/>
          </a:xfrm>
        </p:spPr>
        <p:txBody>
          <a:bodyPr anchor="ctr">
            <a:normAutofit/>
          </a:bodyPr>
          <a:lstStyle/>
          <a:p>
            <a:r>
              <a:rPr lang="en-US" sz="2000" dirty="0"/>
              <a:t>Ben Bartlett’s proposal will finally correct this ongoing source of revenue loss and harm to the more fragile constituents.</a:t>
            </a:r>
          </a:p>
          <a:p>
            <a:pPr marL="0" indent="0">
              <a:buNone/>
            </a:pPr>
            <a:endParaRPr lang="en-US" sz="1700" dirty="0"/>
          </a:p>
        </p:txBody>
      </p:sp>
      <p:pic>
        <p:nvPicPr>
          <p:cNvPr id="7" name="Picture 6" descr="A screenshot of a cell phone&#10;&#10;Description automatically generated">
            <a:extLst>
              <a:ext uri="{FF2B5EF4-FFF2-40B4-BE49-F238E27FC236}">
                <a16:creationId xmlns:a16="http://schemas.microsoft.com/office/drawing/2014/main" id="{0880C638-DA5E-4330-A9D1-4595E5437306}"/>
              </a:ext>
            </a:extLst>
          </p:cNvPr>
          <p:cNvPicPr>
            <a:picLocks noChangeAspect="1"/>
          </p:cNvPicPr>
          <p:nvPr/>
        </p:nvPicPr>
        <p:blipFill rotWithShape="1">
          <a:blip r:embed="rId2">
            <a:extLst>
              <a:ext uri="{28A0092B-C50C-407E-A947-70E740481C1C}">
                <a14:useLocalDpi xmlns:a14="http://schemas.microsoft.com/office/drawing/2010/main" val="0"/>
              </a:ext>
            </a:extLst>
          </a:blip>
          <a:srcRect l="21593" t="16418" r="20444" b="74509"/>
          <a:stretch/>
        </p:blipFill>
        <p:spPr>
          <a:xfrm>
            <a:off x="3782648" y="2203079"/>
            <a:ext cx="6143229" cy="576989"/>
          </a:xfrm>
          <a:prstGeom prst="rect">
            <a:avLst/>
          </a:prstGeom>
        </p:spPr>
      </p:pic>
      <p:sp>
        <p:nvSpPr>
          <p:cNvPr id="27" name="Rectangle 2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AA2F9F9-E22E-48F2-8D41-BFD37B64A84B}"/>
              </a:ext>
            </a:extLst>
          </p:cNvPr>
          <p:cNvSpPr txBox="1"/>
          <p:nvPr/>
        </p:nvSpPr>
        <p:spPr>
          <a:xfrm>
            <a:off x="3629626" y="2822639"/>
            <a:ext cx="7230157" cy="3693319"/>
          </a:xfrm>
          <a:prstGeom prst="rect">
            <a:avLst/>
          </a:prstGeom>
          <a:noFill/>
        </p:spPr>
        <p:txBody>
          <a:bodyPr wrap="square" rtlCol="0">
            <a:spAutoFit/>
          </a:bodyPr>
          <a:lstStyle/>
          <a:p>
            <a:r>
              <a:rPr lang="en-US" b="1" dirty="0"/>
              <a:t>1994 Landscape and Park Audit</a:t>
            </a:r>
          </a:p>
          <a:p>
            <a:r>
              <a:rPr lang="en-US" b="0" i="1" dirty="0">
                <a:solidFill>
                  <a:srgbClr val="333333"/>
                </a:solidFill>
                <a:effectLst/>
                <a:latin typeface="helvetica" panose="020B0604020202020204" pitchFamily="34" charset="0"/>
              </a:rPr>
              <a:t>“The overall result is taxpayers are not always levied the correct fee because incorrect improvement square footage is used.  Most errors found during the survey...resulted in parcels being levied for less than actual square footage.”</a:t>
            </a:r>
          </a:p>
          <a:p>
            <a:r>
              <a:rPr lang="en-US" b="1" i="0" dirty="0">
                <a:solidFill>
                  <a:srgbClr val="333333"/>
                </a:solidFill>
                <a:effectLst/>
                <a:latin typeface="Calibri" panose="020F0502020204030204" pitchFamily="34" charset="0"/>
                <a:cs typeface="Calibri" panose="020F0502020204030204" pitchFamily="34" charset="0"/>
              </a:rPr>
              <a:t>2005 City Audit</a:t>
            </a:r>
          </a:p>
          <a:p>
            <a:r>
              <a:rPr lang="en-US" b="0" i="1" dirty="0">
                <a:solidFill>
                  <a:srgbClr val="333333"/>
                </a:solidFill>
                <a:effectLst/>
                <a:latin typeface="helvetica" panose="020B0604020202020204" pitchFamily="34" charset="0"/>
              </a:rPr>
              <a:t>“There is likelihood that the taxable BSFT for some parcels might have been understated or overstated, resulting in improper assessments."</a:t>
            </a:r>
          </a:p>
          <a:p>
            <a:r>
              <a:rPr lang="en-US" b="1" i="0" dirty="0">
                <a:solidFill>
                  <a:srgbClr val="333333"/>
                </a:solidFill>
                <a:effectLst/>
                <a:latin typeface="Calibri" panose="020F0502020204030204" pitchFamily="34" charset="0"/>
                <a:cs typeface="Calibri" panose="020F0502020204030204" pitchFamily="34" charset="0"/>
              </a:rPr>
              <a:t>July 2012 Information Calendar after 2010 audit</a:t>
            </a:r>
            <a:endParaRPr lang="en-US" b="1" i="1" dirty="0">
              <a:solidFill>
                <a:srgbClr val="333333"/>
              </a:solidFill>
              <a:latin typeface="Calibri" panose="020F0502020204030204" pitchFamily="34" charset="0"/>
              <a:cs typeface="Calibri" panose="020F0502020204030204" pitchFamily="34" charset="0"/>
            </a:endParaRPr>
          </a:p>
          <a:p>
            <a:r>
              <a:rPr lang="en-US" b="0" i="1" dirty="0">
                <a:solidFill>
                  <a:srgbClr val="333333"/>
                </a:solidFill>
                <a:effectLst/>
                <a:latin typeface="helvetica" panose="020B0604020202020204" pitchFamily="34" charset="0"/>
              </a:rPr>
              <a:t>“City Manager, with input from Planning should consider aligning the definition with Planning's.  The City's practice of using square footage for more equitable distribution of the special tax would not change.”</a:t>
            </a:r>
            <a:endParaRPr lang="en-US" dirty="0"/>
          </a:p>
        </p:txBody>
      </p:sp>
    </p:spTree>
    <p:extLst>
      <p:ext uri="{BB962C8B-B14F-4D97-AF65-F5344CB8AC3E}">
        <p14:creationId xmlns:p14="http://schemas.microsoft.com/office/powerpoint/2010/main" val="4021044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 name="Picture 4" descr="Graphical user interface, application&#10;&#10;Description automatically generated">
            <a:extLst>
              <a:ext uri="{FF2B5EF4-FFF2-40B4-BE49-F238E27FC236}">
                <a16:creationId xmlns:a16="http://schemas.microsoft.com/office/drawing/2014/main" id="{9C2F59D8-CBB7-487F-A6B7-75E107B295DE}"/>
              </a:ext>
            </a:extLst>
          </p:cNvPr>
          <p:cNvPicPr>
            <a:picLocks noChangeAspect="1"/>
          </p:cNvPicPr>
          <p:nvPr/>
        </p:nvPicPr>
        <p:blipFill rotWithShape="1">
          <a:blip r:embed="rId2">
            <a:extLst>
              <a:ext uri="{28A0092B-C50C-407E-A947-70E740481C1C}">
                <a14:useLocalDpi xmlns:a14="http://schemas.microsoft.com/office/drawing/2010/main" val="0"/>
              </a:ext>
            </a:extLst>
          </a:blip>
          <a:srcRect t="36346" b="826"/>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Content Placeholder 2">
            <a:extLst>
              <a:ext uri="{FF2B5EF4-FFF2-40B4-BE49-F238E27FC236}">
                <a16:creationId xmlns:a16="http://schemas.microsoft.com/office/drawing/2014/main" id="{8701D800-E881-420F-AC78-1851F0EEEDEB}"/>
              </a:ext>
            </a:extLst>
          </p:cNvPr>
          <p:cNvSpPr>
            <a:spLocks noGrp="1"/>
          </p:cNvSpPr>
          <p:nvPr>
            <p:ph idx="1"/>
          </p:nvPr>
        </p:nvSpPr>
        <p:spPr>
          <a:xfrm>
            <a:off x="3549112" y="4929214"/>
            <a:ext cx="7851207" cy="1608746"/>
          </a:xfrm>
        </p:spPr>
        <p:txBody>
          <a:bodyPr anchor="ctr">
            <a:noAutofit/>
          </a:bodyPr>
          <a:lstStyle/>
          <a:p>
            <a:r>
              <a:rPr lang="en-US" sz="2400" dirty="0"/>
              <a:t>The 11 Harmed Homeowners corrections must be granted right away.  They have been made financially fragile by the problem and if they want to sell, the unfair tax burden must be disclosed, to their detriment.</a:t>
            </a:r>
          </a:p>
        </p:txBody>
      </p:sp>
    </p:spTree>
    <p:extLst>
      <p:ext uri="{BB962C8B-B14F-4D97-AF65-F5344CB8AC3E}">
        <p14:creationId xmlns:p14="http://schemas.microsoft.com/office/powerpoint/2010/main" val="98168938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79773-EA78-4C90-B23F-8DEE1FBCFE1E}"/>
              </a:ext>
            </a:extLst>
          </p:cNvPr>
          <p:cNvSpPr>
            <a:spLocks noGrp="1"/>
          </p:cNvSpPr>
          <p:nvPr>
            <p:ph type="title"/>
          </p:nvPr>
        </p:nvSpPr>
        <p:spPr/>
        <p:txBody>
          <a:bodyPr/>
          <a:lstStyle/>
          <a:p>
            <a:r>
              <a:rPr lang="en-US" dirty="0"/>
              <a:t>Another Benefit of the Bartlett Plan: </a:t>
            </a:r>
            <a:br>
              <a:rPr lang="en-US" dirty="0"/>
            </a:br>
            <a:r>
              <a:rPr lang="en-US" dirty="0"/>
              <a:t>End Exploitation of Black Homeowners</a:t>
            </a:r>
          </a:p>
        </p:txBody>
      </p:sp>
      <p:pic>
        <p:nvPicPr>
          <p:cNvPr id="9" name="Content Placeholder 8" descr="A picture containing graphical user interface&#10;&#10;Description automatically generated">
            <a:extLst>
              <a:ext uri="{FF2B5EF4-FFF2-40B4-BE49-F238E27FC236}">
                <a16:creationId xmlns:a16="http://schemas.microsoft.com/office/drawing/2014/main" id="{2FC6764C-387A-4E1C-8A10-BC6633D566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401" t="15665" r="23314" b="10234"/>
          <a:stretch/>
        </p:blipFill>
        <p:spPr>
          <a:xfrm>
            <a:off x="4773478" y="1690688"/>
            <a:ext cx="4055165" cy="5247861"/>
          </a:xfrm>
        </p:spPr>
      </p:pic>
      <p:sp>
        <p:nvSpPr>
          <p:cNvPr id="10" name="TextBox 9">
            <a:extLst>
              <a:ext uri="{FF2B5EF4-FFF2-40B4-BE49-F238E27FC236}">
                <a16:creationId xmlns:a16="http://schemas.microsoft.com/office/drawing/2014/main" id="{EA51C415-F237-445E-8C90-A743CFF55AFF}"/>
              </a:ext>
            </a:extLst>
          </p:cNvPr>
          <p:cNvSpPr txBox="1"/>
          <p:nvPr/>
        </p:nvSpPr>
        <p:spPr>
          <a:xfrm>
            <a:off x="834751" y="1920694"/>
            <a:ext cx="3938727" cy="3416320"/>
          </a:xfrm>
          <a:prstGeom prst="rect">
            <a:avLst/>
          </a:prstGeom>
          <a:noFill/>
        </p:spPr>
        <p:txBody>
          <a:bodyPr wrap="square" rtlCol="0">
            <a:spAutoFit/>
          </a:bodyPr>
          <a:lstStyle/>
          <a:p>
            <a:r>
              <a:rPr lang="en-US" dirty="0"/>
              <a:t>“We are being taxed for attic space that we have no access to.”</a:t>
            </a:r>
          </a:p>
          <a:p>
            <a:endParaRPr lang="en-US" dirty="0"/>
          </a:p>
          <a:p>
            <a:r>
              <a:rPr lang="en-US" dirty="0"/>
              <a:t>“We went to the City and there has been no response from them about correcting this.”</a:t>
            </a:r>
          </a:p>
          <a:p>
            <a:endParaRPr lang="en-US" dirty="0"/>
          </a:p>
          <a:p>
            <a:r>
              <a:rPr lang="en-US" dirty="0"/>
              <a:t>“I’d like to stay in this neighborhood”</a:t>
            </a:r>
          </a:p>
          <a:p>
            <a:endParaRPr lang="en-US" dirty="0"/>
          </a:p>
          <a:p>
            <a:r>
              <a:rPr lang="en-US" dirty="0"/>
              <a:t>“Each year our taxes go up so much and I worry that a year will come when I can’t afford it.”</a:t>
            </a:r>
          </a:p>
        </p:txBody>
      </p:sp>
    </p:spTree>
    <p:extLst>
      <p:ext uri="{BB962C8B-B14F-4D97-AF65-F5344CB8AC3E}">
        <p14:creationId xmlns:p14="http://schemas.microsoft.com/office/powerpoint/2010/main" val="332751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AE30-9D49-42D9-AD59-DA132A160B88}"/>
              </a:ext>
            </a:extLst>
          </p:cNvPr>
          <p:cNvSpPr>
            <a:spLocks noGrp="1"/>
          </p:cNvSpPr>
          <p:nvPr>
            <p:ph type="title"/>
          </p:nvPr>
        </p:nvSpPr>
        <p:spPr>
          <a:xfrm>
            <a:off x="397565" y="365125"/>
            <a:ext cx="11370365" cy="1325563"/>
          </a:xfrm>
        </p:spPr>
        <p:txBody>
          <a:bodyPr/>
          <a:lstStyle/>
          <a:p>
            <a:r>
              <a:rPr lang="en-US" u="sng" dirty="0"/>
              <a:t>Tax Reconciliation/Verification Recommendations</a:t>
            </a:r>
          </a:p>
        </p:txBody>
      </p:sp>
      <p:sp>
        <p:nvSpPr>
          <p:cNvPr id="3" name="Content Placeholder 2">
            <a:extLst>
              <a:ext uri="{FF2B5EF4-FFF2-40B4-BE49-F238E27FC236}">
                <a16:creationId xmlns:a16="http://schemas.microsoft.com/office/drawing/2014/main" id="{28C06618-A1AF-49C3-B6E8-A1BB8C37DC26}"/>
              </a:ext>
            </a:extLst>
          </p:cNvPr>
          <p:cNvSpPr>
            <a:spLocks noGrp="1"/>
          </p:cNvSpPr>
          <p:nvPr>
            <p:ph idx="1"/>
          </p:nvPr>
        </p:nvSpPr>
        <p:spPr>
          <a:xfrm>
            <a:off x="838200" y="1690688"/>
            <a:ext cx="10515600" cy="4351338"/>
          </a:xfrm>
        </p:spPr>
        <p:txBody>
          <a:bodyPr>
            <a:normAutofit fontScale="92500" lnSpcReduction="10000"/>
          </a:bodyPr>
          <a:lstStyle/>
          <a:p>
            <a:pPr marL="514350" indent="-514350">
              <a:buAutoNum type="arabicPeriod"/>
            </a:pPr>
            <a:r>
              <a:rPr lang="en-US" dirty="0"/>
              <a:t>Allow corrections and refunds for the 11 Harmed Homeowners before Dec. 10</a:t>
            </a:r>
          </a:p>
          <a:p>
            <a:pPr marL="514350" indent="-514350">
              <a:buAutoNum type="arabicPeriod"/>
            </a:pPr>
            <a:r>
              <a:rPr lang="en-US" dirty="0"/>
              <a:t>Make taxable square footage publicly available to the taxpayer by Dec. 1 on the City’s Parcel Viewer Portal.  </a:t>
            </a:r>
          </a:p>
          <a:p>
            <a:pPr marL="514350" indent="-514350">
              <a:buAutoNum type="arabicPeriod"/>
            </a:pPr>
            <a:r>
              <a:rPr lang="en-US" dirty="0"/>
              <a:t>Corrections applications for non-dwelling space will be accepted and processed starting before Dec. 31</a:t>
            </a:r>
          </a:p>
          <a:p>
            <a:pPr marL="514350" indent="-514350">
              <a:buAutoNum type="arabicPeriod"/>
            </a:pPr>
            <a:r>
              <a:rPr lang="en-US" dirty="0"/>
              <a:t>Make taxable square footage available to home purchasers and realtors before Dec. 1</a:t>
            </a:r>
          </a:p>
          <a:p>
            <a:pPr marL="514350" indent="-514350">
              <a:buAutoNum type="arabicPeriod"/>
            </a:pPr>
            <a:r>
              <a:rPr lang="en-US" dirty="0"/>
              <a:t>Correct the listed 824 underassessed properties before Dec. 31.</a:t>
            </a:r>
          </a:p>
          <a:p>
            <a:pPr marL="514350" indent="-514350">
              <a:buAutoNum type="arabicPeriod"/>
            </a:pPr>
            <a:r>
              <a:rPr lang="en-US" dirty="0"/>
              <a:t>Perform a citywide taxable square footage reconciliation/verification with Planning and the County Assessor within 1 year.</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150648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CE84-2253-4AB1-A887-02A457EAF654}"/>
              </a:ext>
            </a:extLst>
          </p:cNvPr>
          <p:cNvSpPr>
            <a:spLocks noGrp="1"/>
          </p:cNvSpPr>
          <p:nvPr>
            <p:ph type="title"/>
          </p:nvPr>
        </p:nvSpPr>
        <p:spPr/>
        <p:txBody>
          <a:bodyPr/>
          <a:lstStyle/>
          <a:p>
            <a:r>
              <a:rPr lang="en-US" dirty="0"/>
              <a:t>2008 Fire Tax Measure GG</a:t>
            </a:r>
          </a:p>
        </p:txBody>
      </p:sp>
      <p:sp>
        <p:nvSpPr>
          <p:cNvPr id="3" name="Content Placeholder 2">
            <a:extLst>
              <a:ext uri="{FF2B5EF4-FFF2-40B4-BE49-F238E27FC236}">
                <a16:creationId xmlns:a16="http://schemas.microsoft.com/office/drawing/2014/main" id="{95CA732C-C840-4DB9-B53D-8B5F61884C81}"/>
              </a:ext>
            </a:extLst>
          </p:cNvPr>
          <p:cNvSpPr>
            <a:spLocks noGrp="1"/>
          </p:cNvSpPr>
          <p:nvPr>
            <p:ph idx="1"/>
          </p:nvPr>
        </p:nvSpPr>
        <p:spPr/>
        <p:txBody>
          <a:bodyPr/>
          <a:lstStyle/>
          <a:p>
            <a:r>
              <a:rPr lang="en-US" dirty="0"/>
              <a:t>CITY ATTORNEY'S IMPARTIAL ANALYSIS OF MEASURE GG ORDINANCE AUTHORIZING AND ADOPTING A SPECIAL TAX TO FUND FIRE PROTECTION AND EMERGENCY RESPONSE AND PREPAREDNESS The City’s Fire Department, including its capital and operating costs, is supported almost entirely from the City’s general fund. This ordinance would authorize a special tax of </a:t>
            </a:r>
            <a:r>
              <a:rPr lang="en-US" b="1" i="1" dirty="0"/>
              <a:t>4.083¢ per square foot of improvements in dwelling units </a:t>
            </a:r>
            <a:r>
              <a:rPr lang="en-US" dirty="0"/>
              <a:t>and 6.179¢ per square foot on all other improvements.</a:t>
            </a:r>
          </a:p>
        </p:txBody>
      </p:sp>
    </p:spTree>
    <p:extLst>
      <p:ext uri="{BB962C8B-B14F-4D97-AF65-F5344CB8AC3E}">
        <p14:creationId xmlns:p14="http://schemas.microsoft.com/office/powerpoint/2010/main" val="2320845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053F-348B-4782-90D0-A954A6895E67}"/>
              </a:ext>
            </a:extLst>
          </p:cNvPr>
          <p:cNvSpPr>
            <a:spLocks noGrp="1"/>
          </p:cNvSpPr>
          <p:nvPr>
            <p:ph type="title"/>
          </p:nvPr>
        </p:nvSpPr>
        <p:spPr/>
        <p:txBody>
          <a:bodyPr/>
          <a:lstStyle/>
          <a:p>
            <a:r>
              <a:rPr lang="en-US" dirty="0"/>
              <a:t>Dwelling Unit defined in BMC tax code</a:t>
            </a:r>
          </a:p>
        </p:txBody>
      </p:sp>
      <p:sp>
        <p:nvSpPr>
          <p:cNvPr id="3" name="Content Placeholder 2">
            <a:extLst>
              <a:ext uri="{FF2B5EF4-FFF2-40B4-BE49-F238E27FC236}">
                <a16:creationId xmlns:a16="http://schemas.microsoft.com/office/drawing/2014/main" id="{3190C1CB-28B5-42C5-99A3-4B678AC5D9D1}"/>
              </a:ext>
            </a:extLst>
          </p:cNvPr>
          <p:cNvSpPr>
            <a:spLocks noGrp="1"/>
          </p:cNvSpPr>
          <p:nvPr>
            <p:ph idx="1"/>
          </p:nvPr>
        </p:nvSpPr>
        <p:spPr/>
        <p:txBody>
          <a:bodyPr>
            <a:normAutofit/>
          </a:bodyPr>
          <a:lstStyle/>
          <a:p>
            <a:pPr algn="l" fontAlgn="base"/>
            <a:r>
              <a:rPr lang="en-US" b="1" i="0" dirty="0">
                <a:solidFill>
                  <a:srgbClr val="2A2A2A"/>
                </a:solidFill>
                <a:effectLst/>
                <a:latin typeface="Arial" panose="020B0604020202020204" pitchFamily="34" charset="0"/>
              </a:rPr>
              <a:t>7.56.020 Definitions.</a:t>
            </a:r>
          </a:p>
          <a:p>
            <a:pPr algn="l" fontAlgn="base"/>
            <a:r>
              <a:rPr lang="en-US" b="1" dirty="0">
                <a:solidFill>
                  <a:srgbClr val="2A2A2A"/>
                </a:solidFill>
                <a:latin typeface="Arial" panose="020B0604020202020204" pitchFamily="34" charset="0"/>
              </a:rPr>
              <a:t>…..</a:t>
            </a:r>
            <a:endParaRPr lang="en-US" b="1" i="0" dirty="0">
              <a:solidFill>
                <a:srgbClr val="2A2A2A"/>
              </a:solidFill>
              <a:effectLst/>
              <a:latin typeface="Arial" panose="020B0604020202020204" pitchFamily="34" charset="0"/>
            </a:endParaRPr>
          </a:p>
          <a:p>
            <a:pPr algn="l" fontAlgn="base"/>
            <a:r>
              <a:rPr lang="en-US" b="0" i="0" dirty="0">
                <a:solidFill>
                  <a:srgbClr val="000000"/>
                </a:solidFill>
                <a:effectLst/>
                <a:latin typeface="Arial" panose="020B0604020202020204" pitchFamily="34" charset="0"/>
              </a:rPr>
              <a:t>C.    "Dwelling" shall mean a building or portion of a building designed for human occupancy.</a:t>
            </a:r>
          </a:p>
          <a:p>
            <a:pPr algn="l" fontAlgn="base"/>
            <a:r>
              <a:rPr lang="en-US" b="0" i="0" dirty="0">
                <a:solidFill>
                  <a:srgbClr val="000000"/>
                </a:solidFill>
                <a:effectLst/>
                <a:latin typeface="Arial" panose="020B0604020202020204" pitchFamily="34" charset="0"/>
              </a:rPr>
              <a:t>D.    "Dwelling unit" shall mean a building or portion of a building designed for or occupied exclusively by one family.</a:t>
            </a:r>
          </a:p>
          <a:p>
            <a:endParaRPr lang="en-US" dirty="0"/>
          </a:p>
        </p:txBody>
      </p:sp>
    </p:spTree>
    <p:extLst>
      <p:ext uri="{BB962C8B-B14F-4D97-AF65-F5344CB8AC3E}">
        <p14:creationId xmlns:p14="http://schemas.microsoft.com/office/powerpoint/2010/main" val="347409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9900810E-728C-48E9-AE08-46DB9FEFCCF7}"/>
              </a:ext>
            </a:extLst>
          </p:cNvPr>
          <p:cNvPicPr>
            <a:picLocks noChangeAspect="1"/>
          </p:cNvPicPr>
          <p:nvPr/>
        </p:nvPicPr>
        <p:blipFill rotWithShape="1">
          <a:blip r:embed="rId3">
            <a:extLst>
              <a:ext uri="{28A0092B-C50C-407E-A947-70E740481C1C}">
                <a14:useLocalDpi xmlns:a14="http://schemas.microsoft.com/office/drawing/2010/main" val="0"/>
              </a:ext>
            </a:extLst>
          </a:blip>
          <a:srcRect l="15022" t="15812" r="14333"/>
          <a:stretch/>
        </p:blipFill>
        <p:spPr>
          <a:xfrm>
            <a:off x="1004257" y="2609748"/>
            <a:ext cx="5115138" cy="3611105"/>
          </a:xfrm>
          <a:prstGeom prst="rect">
            <a:avLst/>
          </a:prstGeom>
        </p:spPr>
      </p:pic>
      <p:pic>
        <p:nvPicPr>
          <p:cNvPr id="5" name="Content Placeholder 4" descr="Graphical user interface, website&#10;&#10;Description automatically generated">
            <a:extLst>
              <a:ext uri="{FF2B5EF4-FFF2-40B4-BE49-F238E27FC236}">
                <a16:creationId xmlns:a16="http://schemas.microsoft.com/office/drawing/2014/main" id="{BA426496-B3A6-49B4-9EA8-901EE4101BD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091" t="15812" r="16322"/>
          <a:stretch/>
        </p:blipFill>
        <p:spPr>
          <a:xfrm>
            <a:off x="6475300" y="2609748"/>
            <a:ext cx="4966008" cy="3611105"/>
          </a:xfrm>
        </p:spPr>
      </p:pic>
      <p:sp>
        <p:nvSpPr>
          <p:cNvPr id="2" name="Title 1">
            <a:extLst>
              <a:ext uri="{FF2B5EF4-FFF2-40B4-BE49-F238E27FC236}">
                <a16:creationId xmlns:a16="http://schemas.microsoft.com/office/drawing/2014/main" id="{C79C5E20-4F47-40FC-9928-DBFA79E03FEB}"/>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Taxation of Understories</a:t>
            </a:r>
            <a:br>
              <a:rPr lang="en-US" sz="4000" dirty="0">
                <a:solidFill>
                  <a:srgbClr val="FFFFFF"/>
                </a:solidFill>
              </a:rPr>
            </a:br>
            <a:r>
              <a:rPr lang="en-US" sz="2000" dirty="0">
                <a:solidFill>
                  <a:srgbClr val="FFFFFF"/>
                </a:solidFill>
              </a:rPr>
              <a:t>The basement on the left is UNTAXED.  The understory on the right is TAXED</a:t>
            </a:r>
            <a:endParaRPr lang="en-US" sz="4000" dirty="0">
              <a:solidFill>
                <a:srgbClr val="FFFFFF"/>
              </a:solidFill>
            </a:endParaRPr>
          </a:p>
        </p:txBody>
      </p:sp>
      <p:sp>
        <p:nvSpPr>
          <p:cNvPr id="3" name="Rectangle 2">
            <a:extLst>
              <a:ext uri="{FF2B5EF4-FFF2-40B4-BE49-F238E27FC236}">
                <a16:creationId xmlns:a16="http://schemas.microsoft.com/office/drawing/2014/main" id="{B1E25DA2-3D34-4C5B-8648-6F99E36FB4B3}"/>
              </a:ext>
            </a:extLst>
          </p:cNvPr>
          <p:cNvSpPr/>
          <p:nvPr/>
        </p:nvSpPr>
        <p:spPr>
          <a:xfrm>
            <a:off x="8066201" y="4895986"/>
            <a:ext cx="178420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Taxed</a:t>
            </a:r>
          </a:p>
        </p:txBody>
      </p:sp>
      <p:sp>
        <p:nvSpPr>
          <p:cNvPr id="4" name="Rectangle 3">
            <a:extLst>
              <a:ext uri="{FF2B5EF4-FFF2-40B4-BE49-F238E27FC236}">
                <a16:creationId xmlns:a16="http://schemas.microsoft.com/office/drawing/2014/main" id="{76F8D00D-F915-4C83-A774-E222AB411992}"/>
              </a:ext>
            </a:extLst>
          </p:cNvPr>
          <p:cNvSpPr/>
          <p:nvPr/>
        </p:nvSpPr>
        <p:spPr>
          <a:xfrm flipH="1">
            <a:off x="993913" y="3869635"/>
            <a:ext cx="3498574"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Not Taxed</a:t>
            </a:r>
          </a:p>
        </p:txBody>
      </p:sp>
    </p:spTree>
    <p:extLst>
      <p:ext uri="{BB962C8B-B14F-4D97-AF65-F5344CB8AC3E}">
        <p14:creationId xmlns:p14="http://schemas.microsoft.com/office/powerpoint/2010/main" val="692581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A87EA4E9-DFD6-45D4-965D-8A79984E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72CB1D-3CF2-4BCA-B547-1D91F3914A3A}"/>
              </a:ext>
            </a:extLst>
          </p:cNvPr>
          <p:cNvSpPr>
            <a:spLocks noGrp="1"/>
          </p:cNvSpPr>
          <p:nvPr>
            <p:ph type="title"/>
          </p:nvPr>
        </p:nvSpPr>
        <p:spPr>
          <a:xfrm>
            <a:off x="842772" y="711323"/>
            <a:ext cx="10506456" cy="1197864"/>
          </a:xfrm>
        </p:spPr>
        <p:txBody>
          <a:bodyPr vert="horz" lIns="91440" tIns="45720" rIns="91440" bIns="45720" rtlCol="0" anchor="b">
            <a:noAutofit/>
          </a:bodyPr>
          <a:lstStyle/>
          <a:p>
            <a:pPr algn="ctr"/>
            <a:r>
              <a:rPr lang="en-US" sz="2400" dirty="0">
                <a:solidFill>
                  <a:schemeClr val="bg1"/>
                </a:solidFill>
              </a:rPr>
              <a:t>In 1992, this home’s </a:t>
            </a:r>
            <a:br>
              <a:rPr lang="en-US" sz="2400" dirty="0">
                <a:solidFill>
                  <a:schemeClr val="bg1"/>
                </a:solidFill>
              </a:rPr>
            </a:br>
            <a:r>
              <a:rPr lang="en-US" sz="2400" dirty="0">
                <a:solidFill>
                  <a:schemeClr val="bg1"/>
                </a:solidFill>
              </a:rPr>
              <a:t> foundation was rebuilt with a crawlspace of 6ft. In height.  </a:t>
            </a:r>
            <a:br>
              <a:rPr lang="en-US" sz="2400" dirty="0">
                <a:solidFill>
                  <a:schemeClr val="bg1"/>
                </a:solidFill>
              </a:rPr>
            </a:br>
            <a:r>
              <a:rPr lang="en-US" sz="2400" dirty="0">
                <a:solidFill>
                  <a:schemeClr val="bg1"/>
                </a:solidFill>
              </a:rPr>
              <a:t>They are still not taxed on crawlspace, or UNUSABLE space, to this day.</a:t>
            </a:r>
            <a:br>
              <a:rPr lang="en-US" sz="2400" dirty="0">
                <a:solidFill>
                  <a:schemeClr val="bg1"/>
                </a:solidFill>
              </a:rPr>
            </a:br>
            <a:endParaRPr lang="en-US" sz="2400" dirty="0">
              <a:solidFill>
                <a:schemeClr val="bg1"/>
              </a:solidFill>
            </a:endParaRPr>
          </a:p>
        </p:txBody>
      </p:sp>
      <p:pic>
        <p:nvPicPr>
          <p:cNvPr id="5" name="Content Placeholder 4" descr="Graphical user interface, text, application, email&#10;&#10;Description automatically generated">
            <a:extLst>
              <a:ext uri="{FF2B5EF4-FFF2-40B4-BE49-F238E27FC236}">
                <a16:creationId xmlns:a16="http://schemas.microsoft.com/office/drawing/2014/main" id="{3CEC222C-055C-4932-B6F7-AB04CEF049EE}"/>
              </a:ext>
            </a:extLst>
          </p:cNvPr>
          <p:cNvPicPr>
            <a:picLocks noChangeAspect="1"/>
          </p:cNvPicPr>
          <p:nvPr/>
        </p:nvPicPr>
        <p:blipFill rotWithShape="1">
          <a:blip r:embed="rId2">
            <a:extLst>
              <a:ext uri="{28A0092B-C50C-407E-A947-70E740481C1C}">
                <a14:useLocalDpi xmlns:a14="http://schemas.microsoft.com/office/drawing/2010/main" val="0"/>
              </a:ext>
            </a:extLst>
          </a:blip>
          <a:srcRect l="14741" t="47499" r="16828" b="11878"/>
          <a:stretch/>
        </p:blipFill>
        <p:spPr>
          <a:xfrm>
            <a:off x="1191673" y="2193313"/>
            <a:ext cx="9808654" cy="3493655"/>
          </a:xfrm>
          <a:prstGeom prst="rect">
            <a:avLst/>
          </a:prstGeom>
        </p:spPr>
      </p:pic>
      <p:pic>
        <p:nvPicPr>
          <p:cNvPr id="4" name="Graphic 3" descr="Arrow Right">
            <a:extLst>
              <a:ext uri="{FF2B5EF4-FFF2-40B4-BE49-F238E27FC236}">
                <a16:creationId xmlns:a16="http://schemas.microsoft.com/office/drawing/2014/main" id="{5D885854-1365-4489-8506-025FC5DF6F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773" y="4714449"/>
            <a:ext cx="914400" cy="914400"/>
          </a:xfrm>
          <a:prstGeom prst="rect">
            <a:avLst/>
          </a:prstGeom>
        </p:spPr>
      </p:pic>
    </p:spTree>
    <p:extLst>
      <p:ext uri="{BB962C8B-B14F-4D97-AF65-F5344CB8AC3E}">
        <p14:creationId xmlns:p14="http://schemas.microsoft.com/office/powerpoint/2010/main" val="211208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577D7-F7D4-4122-A20E-429976A50F44}"/>
              </a:ext>
            </a:extLst>
          </p:cNvPr>
          <p:cNvSpPr>
            <a:spLocks noGrp="1"/>
          </p:cNvSpPr>
          <p:nvPr>
            <p:ph type="title"/>
          </p:nvPr>
        </p:nvSpPr>
        <p:spPr>
          <a:xfrm>
            <a:off x="1043631" y="873940"/>
            <a:ext cx="4928291" cy="1035781"/>
          </a:xfrm>
        </p:spPr>
        <p:txBody>
          <a:bodyPr anchor="ctr">
            <a:normAutofit fontScale="90000"/>
          </a:bodyPr>
          <a:lstStyle/>
          <a:p>
            <a:r>
              <a:rPr lang="en-US" sz="2000" dirty="0"/>
              <a:t>Most undeveloped understories are in fact </a:t>
            </a:r>
            <a:br>
              <a:rPr lang="en-US" sz="2000" dirty="0"/>
            </a:br>
            <a:r>
              <a:rPr lang="en-US" sz="2000" b="1" dirty="0"/>
              <a:t>NOT TAXED</a:t>
            </a:r>
            <a:br>
              <a:rPr lang="en-US" sz="2000" dirty="0"/>
            </a:br>
            <a:r>
              <a:rPr lang="en-US" sz="2000" i="1" dirty="0"/>
              <a:t>The following is a list of houses with </a:t>
            </a:r>
            <a:r>
              <a:rPr lang="en-US" sz="2000" b="1" i="1" dirty="0"/>
              <a:t>untaxed</a:t>
            </a:r>
            <a:r>
              <a:rPr lang="en-US" sz="2000" i="1" dirty="0"/>
              <a:t> understories, like the one in photo</a:t>
            </a:r>
          </a:p>
        </p:txBody>
      </p:sp>
      <p:sp>
        <p:nvSpPr>
          <p:cNvPr id="3" name="Content Placeholder 2">
            <a:extLst>
              <a:ext uri="{FF2B5EF4-FFF2-40B4-BE49-F238E27FC236}">
                <a16:creationId xmlns:a16="http://schemas.microsoft.com/office/drawing/2014/main" id="{C4094003-7214-4D4A-8E81-F060ECF980B4}"/>
              </a:ext>
            </a:extLst>
          </p:cNvPr>
          <p:cNvSpPr>
            <a:spLocks noGrp="1"/>
          </p:cNvSpPr>
          <p:nvPr>
            <p:ph idx="1"/>
          </p:nvPr>
        </p:nvSpPr>
        <p:spPr>
          <a:xfrm>
            <a:off x="267837" y="2127512"/>
            <a:ext cx="5963030" cy="4364728"/>
          </a:xfrm>
        </p:spPr>
        <p:txBody>
          <a:bodyPr numCol="3" anchor="ctr">
            <a:normAutofit/>
          </a:bodyPr>
          <a:lstStyle/>
          <a:p>
            <a:r>
              <a:rPr lang="en-US" sz="1100" dirty="0"/>
              <a:t>2100 block 6</a:t>
            </a:r>
            <a:r>
              <a:rPr lang="en-US" sz="1100" baseline="30000" dirty="0"/>
              <a:t>th</a:t>
            </a:r>
            <a:endParaRPr lang="en-US" sz="1100" dirty="0"/>
          </a:p>
          <a:p>
            <a:r>
              <a:rPr lang="en-US" sz="1100" dirty="0"/>
              <a:t>2300 block 9</a:t>
            </a:r>
            <a:r>
              <a:rPr lang="en-US" sz="1100" baseline="30000" dirty="0"/>
              <a:t>th</a:t>
            </a:r>
            <a:endParaRPr lang="en-US" sz="1100" dirty="0"/>
          </a:p>
          <a:p>
            <a:r>
              <a:rPr lang="en-US" sz="1100" dirty="0"/>
              <a:t>1000 block Addison</a:t>
            </a:r>
          </a:p>
          <a:p>
            <a:r>
              <a:rPr lang="en-US" sz="1100" dirty="0"/>
              <a:t>0 block Bay Tree</a:t>
            </a:r>
          </a:p>
          <a:p>
            <a:r>
              <a:rPr lang="en-US" sz="1100" dirty="0"/>
              <a:t>1900 block Berryman</a:t>
            </a:r>
          </a:p>
          <a:p>
            <a:r>
              <a:rPr lang="en-US" sz="1100" dirty="0"/>
              <a:t>800 block Camelia</a:t>
            </a:r>
          </a:p>
          <a:p>
            <a:r>
              <a:rPr lang="en-US" sz="1100" dirty="0"/>
              <a:t>1700 block Channing</a:t>
            </a:r>
          </a:p>
          <a:p>
            <a:r>
              <a:rPr lang="en-US" sz="1100" dirty="0"/>
              <a:t>0 block </a:t>
            </a:r>
            <a:r>
              <a:rPr lang="en-US" sz="1100" dirty="0" err="1"/>
              <a:t>Codornices</a:t>
            </a:r>
            <a:endParaRPr lang="en-US" sz="1100" dirty="0"/>
          </a:p>
          <a:p>
            <a:r>
              <a:rPr lang="en-US" sz="1100" dirty="0"/>
              <a:t>600 block Colusa</a:t>
            </a:r>
          </a:p>
          <a:p>
            <a:r>
              <a:rPr lang="en-US" sz="1100" dirty="0"/>
              <a:t>1400 block Cornell</a:t>
            </a:r>
          </a:p>
          <a:p>
            <a:r>
              <a:rPr lang="en-US" sz="1100" dirty="0"/>
              <a:t>3100 block Deakin</a:t>
            </a:r>
          </a:p>
          <a:p>
            <a:r>
              <a:rPr lang="en-US" sz="1100" dirty="0"/>
              <a:t>1500 block Edith</a:t>
            </a:r>
          </a:p>
          <a:p>
            <a:r>
              <a:rPr lang="en-US" sz="1100" dirty="0"/>
              <a:t>1900 block Fairview</a:t>
            </a:r>
          </a:p>
          <a:p>
            <a:r>
              <a:rPr lang="en-US" sz="1100" dirty="0"/>
              <a:t>1200 block Francisco</a:t>
            </a:r>
          </a:p>
          <a:p>
            <a:r>
              <a:rPr lang="en-US" sz="1100" dirty="0"/>
              <a:t>1500 block Grant</a:t>
            </a:r>
          </a:p>
          <a:p>
            <a:r>
              <a:rPr lang="en-US" sz="1100" dirty="0"/>
              <a:t>2800 block Grant</a:t>
            </a:r>
          </a:p>
          <a:p>
            <a:r>
              <a:rPr lang="en-US" sz="1100" dirty="0"/>
              <a:t>1500 block Henry</a:t>
            </a:r>
          </a:p>
          <a:p>
            <a:r>
              <a:rPr lang="en-US" sz="1100" dirty="0"/>
              <a:t>2900 block </a:t>
            </a:r>
            <a:r>
              <a:rPr lang="en-US" sz="1100" dirty="0" err="1"/>
              <a:t>Hillegass</a:t>
            </a:r>
            <a:endParaRPr lang="en-US" sz="1100" dirty="0"/>
          </a:p>
          <a:p>
            <a:r>
              <a:rPr lang="en-US" sz="1100" dirty="0"/>
              <a:t>1400 block Josephine</a:t>
            </a:r>
          </a:p>
          <a:p>
            <a:r>
              <a:rPr lang="en-US" sz="1100" dirty="0"/>
              <a:t>1600 block Julia</a:t>
            </a:r>
          </a:p>
          <a:p>
            <a:r>
              <a:rPr lang="en-US" sz="1100" dirty="0"/>
              <a:t>1200 block </a:t>
            </a:r>
            <a:r>
              <a:rPr lang="en-US" sz="1100" dirty="0" err="1"/>
              <a:t>Kains</a:t>
            </a:r>
            <a:endParaRPr lang="en-US" sz="1100" dirty="0"/>
          </a:p>
          <a:p>
            <a:r>
              <a:rPr lang="en-US" sz="1100" dirty="0"/>
              <a:t>1400 block </a:t>
            </a:r>
            <a:r>
              <a:rPr lang="en-US" sz="1100" dirty="0" err="1"/>
              <a:t>Kains</a:t>
            </a:r>
            <a:endParaRPr lang="en-US" sz="1100" dirty="0"/>
          </a:p>
          <a:p>
            <a:r>
              <a:rPr lang="en-US" sz="1100" dirty="0"/>
              <a:t>2000 block Lincoln</a:t>
            </a:r>
          </a:p>
          <a:p>
            <a:r>
              <a:rPr lang="en-US" sz="1100" dirty="0"/>
              <a:t>400 block Michigan</a:t>
            </a:r>
          </a:p>
          <a:p>
            <a:r>
              <a:rPr lang="en-US" sz="1100" dirty="0"/>
              <a:t>2800 block </a:t>
            </a:r>
            <a:r>
              <a:rPr lang="en-US" sz="1100" dirty="0" err="1"/>
              <a:t>Milvia</a:t>
            </a:r>
            <a:endParaRPr lang="en-US" sz="1100" dirty="0"/>
          </a:p>
          <a:p>
            <a:r>
              <a:rPr lang="en-US" sz="1100" dirty="0"/>
              <a:t>1300 block McGee</a:t>
            </a:r>
          </a:p>
          <a:p>
            <a:r>
              <a:rPr lang="en-US" sz="1100" dirty="0"/>
              <a:t>1900 block McGee</a:t>
            </a:r>
          </a:p>
          <a:p>
            <a:r>
              <a:rPr lang="en-US" sz="1100" dirty="0"/>
              <a:t>1100 block Oxford</a:t>
            </a:r>
          </a:p>
          <a:p>
            <a:r>
              <a:rPr lang="en-US" sz="1100" dirty="0"/>
              <a:t>2900 block Pine</a:t>
            </a:r>
          </a:p>
          <a:p>
            <a:r>
              <a:rPr lang="en-US" sz="1100" dirty="0"/>
              <a:t>2500 Rose</a:t>
            </a:r>
          </a:p>
          <a:p>
            <a:r>
              <a:rPr lang="en-US" sz="1100" dirty="0"/>
              <a:t>1100 block Spruce</a:t>
            </a:r>
          </a:p>
          <a:p>
            <a:r>
              <a:rPr lang="en-US" sz="1100" dirty="0"/>
              <a:t>1600 block </a:t>
            </a:r>
            <a:r>
              <a:rPr lang="en-US" sz="1100" dirty="0" err="1"/>
              <a:t>Stannage</a:t>
            </a:r>
            <a:endParaRPr lang="en-US" sz="1100" dirty="0"/>
          </a:p>
          <a:p>
            <a:r>
              <a:rPr lang="en-US" sz="1100" dirty="0"/>
              <a:t>700 block the Alameda</a:t>
            </a:r>
          </a:p>
          <a:p>
            <a:r>
              <a:rPr lang="en-US" sz="1100" dirty="0"/>
              <a:t>1600 block Tyler</a:t>
            </a:r>
          </a:p>
          <a:p>
            <a:r>
              <a:rPr lang="en-US" sz="1100" dirty="0"/>
              <a:t>700 block Vincente</a:t>
            </a:r>
          </a:p>
          <a:p>
            <a:r>
              <a:rPr lang="en-US" sz="1100" dirty="0"/>
              <a:t>500 block Woodmont</a:t>
            </a:r>
          </a:p>
        </p:txBody>
      </p:sp>
      <p:pic>
        <p:nvPicPr>
          <p:cNvPr id="5" name="Picture 4" descr="A screen shot of a computer&#10;&#10;Description automatically generated">
            <a:extLst>
              <a:ext uri="{FF2B5EF4-FFF2-40B4-BE49-F238E27FC236}">
                <a16:creationId xmlns:a16="http://schemas.microsoft.com/office/drawing/2014/main" id="{E7E39BBD-E7B3-4389-9FC9-5F190D33A025}"/>
              </a:ext>
            </a:extLst>
          </p:cNvPr>
          <p:cNvPicPr>
            <a:picLocks noChangeAspect="1"/>
          </p:cNvPicPr>
          <p:nvPr/>
        </p:nvPicPr>
        <p:blipFill rotWithShape="1">
          <a:blip r:embed="rId2">
            <a:extLst>
              <a:ext uri="{28A0092B-C50C-407E-A947-70E740481C1C}">
                <a14:useLocalDpi xmlns:a14="http://schemas.microsoft.com/office/drawing/2010/main" val="0"/>
              </a:ext>
            </a:extLst>
          </a:blip>
          <a:srcRect l="24904" t="8701" r="26162"/>
          <a:stretch/>
        </p:blipFill>
        <p:spPr>
          <a:xfrm>
            <a:off x="6498704" y="59469"/>
            <a:ext cx="5649345" cy="6324288"/>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DA2C61F-DD01-497A-9FE3-5CFEB8083B67}"/>
              </a:ext>
            </a:extLst>
          </p:cNvPr>
          <p:cNvSpPr/>
          <p:nvPr/>
        </p:nvSpPr>
        <p:spPr>
          <a:xfrm>
            <a:off x="7825454" y="4504587"/>
            <a:ext cx="300030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Not taxed</a:t>
            </a:r>
          </a:p>
        </p:txBody>
      </p:sp>
    </p:spTree>
    <p:extLst>
      <p:ext uri="{BB962C8B-B14F-4D97-AF65-F5344CB8AC3E}">
        <p14:creationId xmlns:p14="http://schemas.microsoft.com/office/powerpoint/2010/main" val="2226480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B6D8-65C0-480E-96E3-190D96BBDD9C}"/>
              </a:ext>
            </a:extLst>
          </p:cNvPr>
          <p:cNvSpPr>
            <a:spLocks noGrp="1"/>
          </p:cNvSpPr>
          <p:nvPr>
            <p:ph type="title"/>
          </p:nvPr>
        </p:nvSpPr>
        <p:spPr/>
        <p:txBody>
          <a:bodyPr/>
          <a:lstStyle/>
          <a:p>
            <a:r>
              <a:rPr lang="en-US" dirty="0"/>
              <a:t>Attics – even when usable, are often untaxed</a:t>
            </a:r>
          </a:p>
        </p:txBody>
      </p:sp>
      <p:pic>
        <p:nvPicPr>
          <p:cNvPr id="5" name="Content Placeholder 4" descr="Graphical user interface, text, application, Word&#10;&#10;Description automatically generated">
            <a:extLst>
              <a:ext uri="{FF2B5EF4-FFF2-40B4-BE49-F238E27FC236}">
                <a16:creationId xmlns:a16="http://schemas.microsoft.com/office/drawing/2014/main" id="{04B2BABD-2B73-4BC3-BE52-AB73836100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059" t="41436" r="17230" b="27624"/>
          <a:stretch/>
        </p:blipFill>
        <p:spPr>
          <a:xfrm>
            <a:off x="564523" y="1924001"/>
            <a:ext cx="10676587" cy="3009998"/>
          </a:xfrm>
        </p:spPr>
      </p:pic>
      <p:sp>
        <p:nvSpPr>
          <p:cNvPr id="6" name="TextBox 5">
            <a:extLst>
              <a:ext uri="{FF2B5EF4-FFF2-40B4-BE49-F238E27FC236}">
                <a16:creationId xmlns:a16="http://schemas.microsoft.com/office/drawing/2014/main" id="{9A97D331-36B6-4251-ABA6-4E867622F0CC}"/>
              </a:ext>
            </a:extLst>
          </p:cNvPr>
          <p:cNvSpPr txBox="1"/>
          <p:nvPr/>
        </p:nvSpPr>
        <p:spPr>
          <a:xfrm>
            <a:off x="1148307" y="5289559"/>
            <a:ext cx="9895386" cy="830997"/>
          </a:xfrm>
          <a:prstGeom prst="rect">
            <a:avLst/>
          </a:prstGeom>
          <a:noFill/>
        </p:spPr>
        <p:txBody>
          <a:bodyPr wrap="square" rtlCol="0">
            <a:spAutoFit/>
          </a:bodyPr>
          <a:lstStyle/>
          <a:p>
            <a:r>
              <a:rPr lang="en-US" sz="2400" i="1" dirty="0"/>
              <a:t>From the Landmark Preservation Ordinance application for 2043 Lincoln – this attic remains untaxed, though claiming </a:t>
            </a:r>
            <a:r>
              <a:rPr lang="en-US" sz="2400" i="1" dirty="0">
                <a:highlight>
                  <a:srgbClr val="FFFF00"/>
                </a:highlight>
              </a:rPr>
              <a:t>USABLE LIVING SPACE</a:t>
            </a:r>
          </a:p>
        </p:txBody>
      </p:sp>
      <p:sp>
        <p:nvSpPr>
          <p:cNvPr id="4" name="Oval 3">
            <a:extLst>
              <a:ext uri="{FF2B5EF4-FFF2-40B4-BE49-F238E27FC236}">
                <a16:creationId xmlns:a16="http://schemas.microsoft.com/office/drawing/2014/main" id="{C667EBFC-8533-4D34-B88C-41270FD02BED}"/>
              </a:ext>
            </a:extLst>
          </p:cNvPr>
          <p:cNvSpPr/>
          <p:nvPr/>
        </p:nvSpPr>
        <p:spPr>
          <a:xfrm>
            <a:off x="4028661" y="1828800"/>
            <a:ext cx="1643269"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35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F3CB411-AA87-4187-B3CE-5E3FBAE64C4D}"/>
              </a:ext>
            </a:extLst>
          </p:cNvPr>
          <p:cNvSpPr>
            <a:spLocks noGrp="1"/>
          </p:cNvSpPr>
          <p:nvPr>
            <p:ph type="title"/>
          </p:nvPr>
        </p:nvSpPr>
        <p:spPr>
          <a:xfrm>
            <a:off x="673750" y="4953144"/>
            <a:ext cx="3627958" cy="1371600"/>
          </a:xfrm>
        </p:spPr>
        <p:txBody>
          <a:bodyPr>
            <a:normAutofit/>
          </a:bodyPr>
          <a:lstStyle/>
          <a:p>
            <a:r>
              <a:rPr lang="en-US" sz="2800" dirty="0"/>
              <a:t>Though many understories and attics are untaxed</a:t>
            </a:r>
          </a:p>
        </p:txBody>
      </p:sp>
      <p:pic>
        <p:nvPicPr>
          <p:cNvPr id="7" name="Picture 6" descr="Graphical user interface, application, PowerPoint&#10;&#10;Description automatically generated">
            <a:extLst>
              <a:ext uri="{FF2B5EF4-FFF2-40B4-BE49-F238E27FC236}">
                <a16:creationId xmlns:a16="http://schemas.microsoft.com/office/drawing/2014/main" id="{CF508643-5A38-467D-9AF2-EFBBAF1D8A4D}"/>
              </a:ext>
            </a:extLst>
          </p:cNvPr>
          <p:cNvPicPr>
            <a:picLocks noChangeAspect="1"/>
          </p:cNvPicPr>
          <p:nvPr/>
        </p:nvPicPr>
        <p:blipFill rotWithShape="1">
          <a:blip r:embed="rId2">
            <a:extLst>
              <a:ext uri="{28A0092B-C50C-407E-A947-70E740481C1C}">
                <a14:useLocalDpi xmlns:a14="http://schemas.microsoft.com/office/drawing/2010/main" val="0"/>
              </a:ext>
            </a:extLst>
          </a:blip>
          <a:srcRect l="42579" t="15343" r="23448" b="11966"/>
          <a:stretch/>
        </p:blipFill>
        <p:spPr>
          <a:xfrm>
            <a:off x="673749" y="156240"/>
            <a:ext cx="3758766" cy="4825442"/>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C96D3613-E91F-4D29-864D-586D94150A03}"/>
              </a:ext>
            </a:extLst>
          </p:cNvPr>
          <p:cNvPicPr>
            <a:picLocks noChangeAspect="1"/>
          </p:cNvPicPr>
          <p:nvPr/>
        </p:nvPicPr>
        <p:blipFill rotWithShape="1">
          <a:blip r:embed="rId3">
            <a:extLst>
              <a:ext uri="{28A0092B-C50C-407E-A947-70E740481C1C}">
                <a14:useLocalDpi xmlns:a14="http://schemas.microsoft.com/office/drawing/2010/main" val="0"/>
              </a:ext>
            </a:extLst>
          </a:blip>
          <a:srcRect l="26555" t="26950" r="25345" b="19480"/>
          <a:stretch/>
        </p:blipFill>
        <p:spPr>
          <a:xfrm>
            <a:off x="4902082" y="78909"/>
            <a:ext cx="6780936" cy="4531335"/>
          </a:xfrm>
          <a:prstGeom prst="rect">
            <a:avLst/>
          </a:prstGeom>
        </p:spPr>
      </p:pic>
      <p:cxnSp>
        <p:nvCxnSpPr>
          <p:cNvPr id="30" name="Straight Connector 29">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52EDA4-F976-4949-A1ED-48D31ABFB370}"/>
              </a:ext>
            </a:extLst>
          </p:cNvPr>
          <p:cNvSpPr>
            <a:spLocks noGrp="1"/>
          </p:cNvSpPr>
          <p:nvPr>
            <p:ph idx="1"/>
          </p:nvPr>
        </p:nvSpPr>
        <p:spPr>
          <a:xfrm>
            <a:off x="4793019" y="4610244"/>
            <a:ext cx="6725232" cy="1714500"/>
          </a:xfrm>
        </p:spPr>
        <p:txBody>
          <a:bodyPr anchor="ctr">
            <a:normAutofit/>
          </a:bodyPr>
          <a:lstStyle/>
          <a:p>
            <a:pPr indent="-228600">
              <a:buFont typeface="Arial" panose="020B0604020202020204" pitchFamily="34" charset="0"/>
              <a:buChar char="•"/>
            </a:pPr>
            <a:endParaRPr lang="en-US" sz="1200" dirty="0"/>
          </a:p>
          <a:p>
            <a:r>
              <a:rPr lang="en-US" sz="1800" dirty="0"/>
              <a:t>This would be expected according to Code, which does not allow ANY USE which is not permitted by the zoning code(BMC 23A.12.10),</a:t>
            </a:r>
          </a:p>
          <a:p>
            <a:pPr indent="-228600">
              <a:buFont typeface="Arial" panose="020B0604020202020204" pitchFamily="34" charset="0"/>
              <a:buChar char="•"/>
            </a:pPr>
            <a:endParaRPr lang="en-US" sz="1200" dirty="0"/>
          </a:p>
          <a:p>
            <a:pPr indent="-228600">
              <a:buFont typeface="Arial" panose="020B0604020202020204" pitchFamily="34" charset="0"/>
              <a:buChar char="•"/>
            </a:pPr>
            <a:endParaRPr lang="en-US" sz="1200" dirty="0"/>
          </a:p>
          <a:p>
            <a:endParaRPr lang="en-US" sz="1200" dirty="0"/>
          </a:p>
        </p:txBody>
      </p:sp>
      <p:sp>
        <p:nvSpPr>
          <p:cNvPr id="9" name="Rectangle 8">
            <a:extLst>
              <a:ext uri="{FF2B5EF4-FFF2-40B4-BE49-F238E27FC236}">
                <a16:creationId xmlns:a16="http://schemas.microsoft.com/office/drawing/2014/main" id="{1007894D-7580-4C1E-A23B-BA98C827551A}"/>
              </a:ext>
            </a:extLst>
          </p:cNvPr>
          <p:cNvSpPr/>
          <p:nvPr/>
        </p:nvSpPr>
        <p:spPr>
          <a:xfrm>
            <a:off x="1840972" y="409666"/>
            <a:ext cx="259154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Untaxed</a:t>
            </a:r>
          </a:p>
        </p:txBody>
      </p:sp>
      <p:sp>
        <p:nvSpPr>
          <p:cNvPr id="21" name="TextBox 20">
            <a:extLst>
              <a:ext uri="{FF2B5EF4-FFF2-40B4-BE49-F238E27FC236}">
                <a16:creationId xmlns:a16="http://schemas.microsoft.com/office/drawing/2014/main" id="{6F8EFB6C-AEBA-4AAC-A6D7-DD77ABD0FFD9}"/>
              </a:ext>
            </a:extLst>
          </p:cNvPr>
          <p:cNvSpPr txBox="1"/>
          <p:nvPr/>
        </p:nvSpPr>
        <p:spPr>
          <a:xfrm>
            <a:off x="8155635" y="2721113"/>
            <a:ext cx="2319129" cy="707886"/>
          </a:xfrm>
          <a:prstGeom prst="rect">
            <a:avLst/>
          </a:prstGeom>
          <a:noFill/>
        </p:spPr>
        <p:txBody>
          <a:bodyPr wrap="square">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Untaxed</a:t>
            </a:r>
          </a:p>
        </p:txBody>
      </p:sp>
    </p:spTree>
    <p:extLst>
      <p:ext uri="{BB962C8B-B14F-4D97-AF65-F5344CB8AC3E}">
        <p14:creationId xmlns:p14="http://schemas.microsoft.com/office/powerpoint/2010/main" val="148897059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999</TotalTime>
  <Words>1359</Words>
  <Application>Microsoft Office PowerPoint</Application>
  <PresentationFormat>Widescreen</PresentationFormat>
  <Paragraphs>160</Paragraphs>
  <Slides>26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helvetica</vt:lpstr>
      <vt:lpstr>Lora Regular</vt:lpstr>
      <vt:lpstr>Tw Cen MT</vt:lpstr>
      <vt:lpstr>Office Theme</vt:lpstr>
      <vt:lpstr>Berkeley’s Square Footage Database Disparities</vt:lpstr>
      <vt:lpstr>Through the years, voters approved 10 assessments to support their city</vt:lpstr>
      <vt:lpstr>2008 Fire Tax Measure GG</vt:lpstr>
      <vt:lpstr>Dwelling Unit defined in BMC tax code</vt:lpstr>
      <vt:lpstr>Taxation of Understories The basement on the left is UNTAXED.  The understory on the right is TAXED</vt:lpstr>
      <vt:lpstr>In 1992, this home’s   foundation was rebuilt with a crawlspace of 6ft. In height.   They are still not taxed on crawlspace, or UNUSABLE space, to this day. </vt:lpstr>
      <vt:lpstr>Most undeveloped understories are in fact  NOT TAXED The following is a list of houses with untaxed understories, like the one in photo</vt:lpstr>
      <vt:lpstr>Attics – even when usable, are often untaxed</vt:lpstr>
      <vt:lpstr>Though many understories and attics are untaxed</vt:lpstr>
      <vt:lpstr>The less fortunate are taxed</vt:lpstr>
      <vt:lpstr>Should this sunroom be taxed?  </vt:lpstr>
      <vt:lpstr>Should this sunroom be taxed?</vt:lpstr>
      <vt:lpstr>Should this sunroom be taxed?</vt:lpstr>
      <vt:lpstr>Tax varies, but not according to dwelling size</vt:lpstr>
      <vt:lpstr>This homeowner pays only $540 in city taxes for 3 houses</vt:lpstr>
      <vt:lpstr>Or simply tax record errors </vt:lpstr>
      <vt:lpstr>Many landlords benefit from Uncaptured Building Square Footage</vt:lpstr>
      <vt:lpstr>This 5850 ft2 Home was built, but only the County recorded the correct square footage</vt:lpstr>
      <vt:lpstr>BATE’s quantified losses through permit record documentation</vt:lpstr>
      <vt:lpstr>The Public Exposed Errors</vt:lpstr>
      <vt:lpstr>11 Harmed Homeowners Ask for Corrections</vt:lpstr>
      <vt:lpstr>.</vt:lpstr>
      <vt:lpstr>Berkeley City Auditors have recommended Reconciliation to Capture Square Footage</vt:lpstr>
      <vt:lpstr>PowerPoint Presentation</vt:lpstr>
      <vt:lpstr>Another Benefit of the Bartlett Plan:  End Exploitation of Black Homeowners</vt:lpstr>
      <vt:lpstr>Tax Reconciliation/Verification 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Berkeley’s Square Footage Database Disparities</dc:title>
  <dc:creator>Lilana Spindler</dc:creator>
  <cp:lastModifiedBy>Lilana Spindler</cp:lastModifiedBy>
  <cp:revision>13</cp:revision>
  <dcterms:created xsi:type="dcterms:W3CDTF">2020-10-08T16:14:53Z</dcterms:created>
  <dcterms:modified xsi:type="dcterms:W3CDTF">2020-10-23T00:13:49Z</dcterms:modified>
</cp:coreProperties>
</file>